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7" r:id="rId4"/>
    <p:sldId id="290" r:id="rId5"/>
    <p:sldId id="268" r:id="rId6"/>
    <p:sldId id="291" r:id="rId7"/>
    <p:sldId id="272" r:id="rId8"/>
    <p:sldId id="274" r:id="rId9"/>
    <p:sldId id="292" r:id="rId10"/>
    <p:sldId id="302" r:id="rId11"/>
    <p:sldId id="275" r:id="rId12"/>
    <p:sldId id="296" r:id="rId13"/>
    <p:sldId id="297" r:id="rId14"/>
    <p:sldId id="298" r:id="rId15"/>
    <p:sldId id="299" r:id="rId16"/>
    <p:sldId id="300" r:id="rId17"/>
    <p:sldId id="301" r:id="rId18"/>
    <p:sldId id="277" r:id="rId19"/>
    <p:sldId id="282" r:id="rId20"/>
    <p:sldId id="278" r:id="rId21"/>
    <p:sldId id="280" r:id="rId22"/>
    <p:sldId id="281" r:id="rId23"/>
    <p:sldId id="286" r:id="rId24"/>
    <p:sldId id="285" r:id="rId25"/>
    <p:sldId id="295" r:id="rId26"/>
    <p:sldId id="266" r:id="rId27"/>
    <p:sldId id="258" r:id="rId28"/>
    <p:sldId id="306" r:id="rId29"/>
    <p:sldId id="305" r:id="rId30"/>
    <p:sldId id="279" r:id="rId31"/>
    <p:sldId id="273" r:id="rId32"/>
    <p:sldId id="304" r:id="rId33"/>
    <p:sldId id="303" r:id="rId34"/>
    <p:sldId id="283" r:id="rId35"/>
  </p:sldIdLst>
  <p:sldSz cx="20104100" cy="11309350"/>
  <p:notesSz cx="20104100" cy="113093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OUST Adeline" initials="DA" lastIdx="1" clrIdx="0">
    <p:extLst>
      <p:ext uri="{19B8F6BF-5375-455C-9EA6-DF929625EA0E}">
        <p15:presenceInfo xmlns:p15="http://schemas.microsoft.com/office/powerpoint/2012/main" userId="S-1-5-21-2105890059-1036342323-328166375-44201" providerId="AD"/>
      </p:ext>
    </p:extLst>
  </p:cmAuthor>
  <p:cmAuthor id="2" name="TAHRAOUI Sabrina" initials="TS" lastIdx="2" clrIdx="1">
    <p:extLst>
      <p:ext uri="{19B8F6BF-5375-455C-9EA6-DF929625EA0E}">
        <p15:presenceInfo xmlns:p15="http://schemas.microsoft.com/office/powerpoint/2012/main" userId="S-1-5-21-2105890059-1036342323-328166375-44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5-31T13:12:30.607" idx="2">
    <p:pos x="10" y="10"/>
    <p:text>Visuel à retravailler svp.</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5-31T13:11:34.752" idx="1">
    <p:pos x="10" y="10"/>
    <p:text>Préciser les dates de prises de poste svp.</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5-30T10:52:04.512" idx="1">
    <p:pos x="10" y="10"/>
    <p:text>Nous n'avons pas trouvé de photo pour le salon de l'agriculture du Linkedin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71F1CA8-87E1-4829-BCAC-BEEBAF8887FD}" type="datetimeFigureOut">
              <a:rPr lang="fr-FR" smtClean="0"/>
              <a:t>04/06/2024</a:t>
            </a:fld>
            <a:endParaRPr lang="fr-FR"/>
          </a:p>
        </p:txBody>
      </p:sp>
      <p:sp>
        <p:nvSpPr>
          <p:cNvPr id="4" name="Espace réservé de l'image des diapositives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7246809-4F7F-43A4-8678-6445191BA1AB}" type="slidenum">
              <a:rPr lang="fr-FR" smtClean="0"/>
              <a:t>‹N°›</a:t>
            </a:fld>
            <a:endParaRPr lang="fr-FR"/>
          </a:p>
        </p:txBody>
      </p:sp>
    </p:spTree>
    <p:extLst>
      <p:ext uri="{BB962C8B-B14F-4D97-AF65-F5344CB8AC3E}">
        <p14:creationId xmlns:p14="http://schemas.microsoft.com/office/powerpoint/2010/main" val="17509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246809-4F7F-43A4-8678-6445191BA1AB}" type="slidenum">
              <a:rPr lang="fr-FR" smtClean="0"/>
              <a:t>2</a:t>
            </a:fld>
            <a:endParaRPr lang="fr-FR"/>
          </a:p>
        </p:txBody>
      </p:sp>
    </p:spTree>
    <p:extLst>
      <p:ext uri="{BB962C8B-B14F-4D97-AF65-F5344CB8AC3E}">
        <p14:creationId xmlns:p14="http://schemas.microsoft.com/office/powerpoint/2010/main" val="34261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4D38C2-5233-4CB9-8AC4-A56E946A4C8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08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smtClean="0"/>
              <a:t>Attention, les </a:t>
            </a:r>
            <a:r>
              <a:rPr lang="fr-FR" dirty="0" err="1" smtClean="0"/>
              <a:t>ass</a:t>
            </a:r>
            <a:r>
              <a:rPr lang="fr-FR" dirty="0" smtClean="0"/>
              <a:t> </a:t>
            </a:r>
            <a:r>
              <a:rPr lang="fr-FR" dirty="0" err="1" smtClean="0"/>
              <a:t>fam</a:t>
            </a:r>
            <a:r>
              <a:rPr lang="fr-FR" baseline="0" dirty="0" smtClean="0"/>
              <a:t> ne sont pas des professionnels en charge de l’évaluation au sens de la méthode ESOPPE. En revanche, il faut les former à observer, pour contribuer à enrichir le projet de l’enfant, adapter la pec.</a:t>
            </a:r>
            <a:endParaRPr lang="fr-FR" dirty="0"/>
          </a:p>
        </p:txBody>
      </p:sp>
      <p:sp>
        <p:nvSpPr>
          <p:cNvPr id="4" name="Espace réservé du numéro de diapositive 3"/>
          <p:cNvSpPr>
            <a:spLocks noGrp="1"/>
          </p:cNvSpPr>
          <p:nvPr>
            <p:ph type="sldNum" idx="10"/>
          </p:nvPr>
        </p:nvSpPr>
        <p:spPr/>
        <p:txBody>
          <a:bodyPr/>
          <a:lstStyle/>
          <a:p>
            <a:pPr algn="r"/>
            <a:fld id="{F40B3757-6844-4C90-B338-73352808BAB3}" type="slidenum">
              <a:rPr lang="fr-FR" sz="1400" b="0" strike="noStrike" spc="-1" smtClean="0">
                <a:latin typeface="Times New Roman"/>
              </a:rPr>
              <a:t>14</a:t>
            </a:fld>
            <a:endParaRPr lang="fr-FR" sz="1400" b="0" strike="noStrike" spc="-1">
              <a:latin typeface="Times New Roman"/>
            </a:endParaRPr>
          </a:p>
        </p:txBody>
      </p:sp>
    </p:spTree>
    <p:extLst>
      <p:ext uri="{BB962C8B-B14F-4D97-AF65-F5344CB8AC3E}">
        <p14:creationId xmlns:p14="http://schemas.microsoft.com/office/powerpoint/2010/main" val="150540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smtClean="0"/>
              <a:t>Evoquer la parentalité sociale; Habileté-capacité</a:t>
            </a:r>
            <a:r>
              <a:rPr lang="fr-FR" baseline="0" dirty="0" smtClean="0"/>
              <a:t> et plasticité, Mobilisation. Trilogie : quand l’</a:t>
            </a:r>
            <a:r>
              <a:rPr lang="fr-FR" baseline="0" dirty="0" err="1" smtClean="0"/>
              <a:t>ass</a:t>
            </a:r>
            <a:r>
              <a:rPr lang="fr-FR" baseline="0" dirty="0" smtClean="0"/>
              <a:t> </a:t>
            </a:r>
            <a:r>
              <a:rPr lang="fr-FR" baseline="0" dirty="0" err="1" smtClean="0"/>
              <a:t>fam</a:t>
            </a:r>
            <a:r>
              <a:rPr lang="fr-FR" baseline="0" dirty="0" smtClean="0"/>
              <a:t> donne ses observations, intérêt qu’elle intègre ce qu’elle a perçu de ce que pense l’enfant, le parent…</a:t>
            </a:r>
            <a:endParaRPr lang="fr-FR" dirty="0"/>
          </a:p>
        </p:txBody>
      </p:sp>
      <p:sp>
        <p:nvSpPr>
          <p:cNvPr id="4" name="Espace réservé du numéro de diapositive 3"/>
          <p:cNvSpPr>
            <a:spLocks noGrp="1"/>
          </p:cNvSpPr>
          <p:nvPr>
            <p:ph type="sldNum" idx="10"/>
          </p:nvPr>
        </p:nvSpPr>
        <p:spPr/>
        <p:txBody>
          <a:bodyPr/>
          <a:lstStyle/>
          <a:p>
            <a:pPr algn="r"/>
            <a:fld id="{F40B3757-6844-4C90-B338-73352808BAB3}" type="slidenum">
              <a:rPr lang="fr-FR" sz="1400" b="0" strike="noStrike" spc="-1" smtClean="0">
                <a:latin typeface="Times New Roman"/>
              </a:rPr>
              <a:t>16</a:t>
            </a:fld>
            <a:endParaRPr lang="fr-FR" sz="1400" b="0" strike="noStrike" spc="-1">
              <a:latin typeface="Times New Roman"/>
            </a:endParaRPr>
          </a:p>
        </p:txBody>
      </p:sp>
    </p:spTree>
    <p:extLst>
      <p:ext uri="{BB962C8B-B14F-4D97-AF65-F5344CB8AC3E}">
        <p14:creationId xmlns:p14="http://schemas.microsoft.com/office/powerpoint/2010/main" val="332243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smtClean="0"/>
              <a:t>Trame : penser à faire des copies</a:t>
            </a:r>
            <a:r>
              <a:rPr lang="fr-FR" baseline="0" dirty="0" smtClean="0"/>
              <a:t> pour éviter d’écrire dessus et en garder </a:t>
            </a:r>
            <a:r>
              <a:rPr lang="fr-FR" baseline="0" dirty="0" err="1" smtClean="0"/>
              <a:t>tjs</a:t>
            </a:r>
            <a:r>
              <a:rPr lang="fr-FR" baseline="0" dirty="0" smtClean="0"/>
              <a:t> une vierge.</a:t>
            </a:r>
            <a:endParaRPr lang="fr-FR" dirty="0"/>
          </a:p>
        </p:txBody>
      </p:sp>
      <p:sp>
        <p:nvSpPr>
          <p:cNvPr id="4" name="Espace réservé du numéro de diapositive 3"/>
          <p:cNvSpPr>
            <a:spLocks noGrp="1"/>
          </p:cNvSpPr>
          <p:nvPr>
            <p:ph type="sldNum" idx="10"/>
          </p:nvPr>
        </p:nvSpPr>
        <p:spPr/>
        <p:txBody>
          <a:bodyPr/>
          <a:lstStyle/>
          <a:p>
            <a:pPr algn="r"/>
            <a:fld id="{F40B3757-6844-4C90-B338-73352808BAB3}" type="slidenum">
              <a:rPr lang="fr-FR" sz="1400" b="0" strike="noStrike" spc="-1" smtClean="0">
                <a:latin typeface="Times New Roman"/>
              </a:rPr>
              <a:t>17</a:t>
            </a:fld>
            <a:endParaRPr lang="fr-FR" sz="1400" b="0" strike="noStrike" spc="-1">
              <a:latin typeface="Times New Roman"/>
            </a:endParaRPr>
          </a:p>
        </p:txBody>
      </p:sp>
    </p:spTree>
    <p:extLst>
      <p:ext uri="{BB962C8B-B14F-4D97-AF65-F5344CB8AC3E}">
        <p14:creationId xmlns:p14="http://schemas.microsoft.com/office/powerpoint/2010/main" val="214415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246809-4F7F-43A4-8678-6445191BA1AB}" type="slidenum">
              <a:rPr lang="fr-FR" smtClean="0"/>
              <a:t>22</a:t>
            </a:fld>
            <a:endParaRPr lang="fr-FR"/>
          </a:p>
        </p:txBody>
      </p:sp>
    </p:spTree>
    <p:extLst>
      <p:ext uri="{BB962C8B-B14F-4D97-AF65-F5344CB8AC3E}">
        <p14:creationId xmlns:p14="http://schemas.microsoft.com/office/powerpoint/2010/main" val="24822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246809-4F7F-43A4-8678-6445191BA1AB}" type="slidenum">
              <a:rPr lang="fr-FR" smtClean="0"/>
              <a:t>24</a:t>
            </a:fld>
            <a:endParaRPr lang="fr-FR"/>
          </a:p>
        </p:txBody>
      </p:sp>
    </p:spTree>
    <p:extLst>
      <p:ext uri="{BB962C8B-B14F-4D97-AF65-F5344CB8AC3E}">
        <p14:creationId xmlns:p14="http://schemas.microsoft.com/office/powerpoint/2010/main" val="19143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246809-4F7F-43A4-8678-6445191BA1AB}" type="slidenum">
              <a:rPr lang="fr-FR" smtClean="0"/>
              <a:t>25</a:t>
            </a:fld>
            <a:endParaRPr lang="fr-FR"/>
          </a:p>
        </p:txBody>
      </p:sp>
    </p:spTree>
    <p:extLst>
      <p:ext uri="{BB962C8B-B14F-4D97-AF65-F5344CB8AC3E}">
        <p14:creationId xmlns:p14="http://schemas.microsoft.com/office/powerpoint/2010/main" val="105979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246809-4F7F-43A4-8678-6445191BA1AB}" type="slidenum">
              <a:rPr lang="fr-FR" smtClean="0"/>
              <a:t>27</a:t>
            </a:fld>
            <a:endParaRPr lang="fr-FR"/>
          </a:p>
        </p:txBody>
      </p:sp>
    </p:spTree>
    <p:extLst>
      <p:ext uri="{BB962C8B-B14F-4D97-AF65-F5344CB8AC3E}">
        <p14:creationId xmlns:p14="http://schemas.microsoft.com/office/powerpoint/2010/main" val="162361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orscreainormandie.or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24408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95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052050" cy="11308715"/>
          </a:xfrm>
          <a:custGeom>
            <a:avLst/>
            <a:gdLst/>
            <a:ahLst/>
            <a:cxnLst/>
            <a:rect l="l" t="t" r="r" b="b"/>
            <a:pathLst>
              <a:path w="10052050" h="11308715">
                <a:moveTo>
                  <a:pt x="0" y="11308556"/>
                </a:moveTo>
                <a:lnTo>
                  <a:pt x="10052049" y="11308556"/>
                </a:lnTo>
                <a:lnTo>
                  <a:pt x="10052049" y="0"/>
                </a:lnTo>
                <a:lnTo>
                  <a:pt x="0" y="0"/>
                </a:lnTo>
                <a:lnTo>
                  <a:pt x="0" y="11308556"/>
                </a:lnTo>
                <a:close/>
              </a:path>
            </a:pathLst>
          </a:custGeom>
          <a:solidFill>
            <a:srgbClr val="244085"/>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950" b="1" i="0">
                <a:solidFill>
                  <a:srgbClr val="244085"/>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1" i="0">
                <a:solidFill>
                  <a:srgbClr val="24408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24408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apositive de 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64" y="12887"/>
            <a:ext cx="20104100" cy="11288407"/>
          </a:xfrm>
          <a:prstGeom prst="rect">
            <a:avLst/>
          </a:prstGeom>
        </p:spPr>
      </p:pic>
      <p:sp>
        <p:nvSpPr>
          <p:cNvPr id="2" name="Title 1"/>
          <p:cNvSpPr>
            <a:spLocks noGrp="1"/>
          </p:cNvSpPr>
          <p:nvPr>
            <p:ph type="ctrTitle"/>
          </p:nvPr>
        </p:nvSpPr>
        <p:spPr>
          <a:xfrm>
            <a:off x="8454029" y="2827482"/>
            <a:ext cx="11083032" cy="6933181"/>
          </a:xfrm>
        </p:spPr>
        <p:txBody>
          <a:bodyPr anchor="ctr" anchorCtr="0">
            <a:normAutofit/>
          </a:bodyPr>
          <a:lstStyle>
            <a:lvl1pPr algn="ctr">
              <a:defRPr sz="7915"/>
            </a:lvl1pPr>
          </a:lstStyle>
          <a:p>
            <a:r>
              <a:rPr lang="fr-FR" dirty="0"/>
              <a:t>Modifiez le style du titre</a:t>
            </a:r>
            <a:endParaRPr lang="en-US"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61707" y="625143"/>
            <a:ext cx="5300834" cy="2202338"/>
          </a:xfrm>
          <a:prstGeom prst="rect">
            <a:avLst/>
          </a:prstGeom>
        </p:spPr>
      </p:pic>
      <p:sp>
        <p:nvSpPr>
          <p:cNvPr id="12" name="ZoneTexte 11"/>
          <p:cNvSpPr txBox="1"/>
          <p:nvPr userDrawn="1"/>
        </p:nvSpPr>
        <p:spPr>
          <a:xfrm>
            <a:off x="14304841" y="10463845"/>
            <a:ext cx="6001844" cy="498278"/>
          </a:xfrm>
          <a:prstGeom prst="rect">
            <a:avLst/>
          </a:prstGeom>
          <a:noFill/>
        </p:spPr>
        <p:txBody>
          <a:bodyPr wrap="square" rtlCol="0">
            <a:spAutoFit/>
          </a:bodyPr>
          <a:lstStyle/>
          <a:p>
            <a:pPr marL="0" indent="0"/>
            <a:r>
              <a:rPr lang="fr-FR" sz="2638" b="1" dirty="0" smtClean="0">
                <a:solidFill>
                  <a:srgbClr val="00C9C4"/>
                </a:solidFill>
                <a:hlinkClick r:id="rId4"/>
              </a:rPr>
              <a:t>www.orscreainormandie.org</a:t>
            </a:r>
            <a:endParaRPr lang="fr-FR" sz="2638" b="1" dirty="0">
              <a:solidFill>
                <a:srgbClr val="00C9C4"/>
              </a:solidFill>
            </a:endParaRPr>
          </a:p>
        </p:txBody>
      </p:sp>
      <p:pic>
        <p:nvPicPr>
          <p:cNvPr id="6" name="Image 5"/>
          <p:cNvPicPr>
            <a:picLocks noChangeAspect="1"/>
          </p:cNvPicPr>
          <p:nvPr userDrawn="1"/>
        </p:nvPicPr>
        <p:blipFill rotWithShape="1">
          <a:blip r:embed="rId5">
            <a:extLst>
              <a:ext uri="{28A0092B-C50C-407E-A947-70E740481C1C}">
                <a14:useLocalDpi xmlns:a14="http://schemas.microsoft.com/office/drawing/2010/main" val="0"/>
              </a:ext>
            </a:extLst>
          </a:blip>
          <a:srcRect t="12124" b="1"/>
          <a:stretch/>
        </p:blipFill>
        <p:spPr>
          <a:xfrm>
            <a:off x="405950" y="295395"/>
            <a:ext cx="6465907" cy="2532084"/>
          </a:xfrm>
          <a:prstGeom prst="rect">
            <a:avLst/>
          </a:prstGeom>
        </p:spPr>
      </p:pic>
    </p:spTree>
    <p:extLst>
      <p:ext uri="{BB962C8B-B14F-4D97-AF65-F5344CB8AC3E}">
        <p14:creationId xmlns:p14="http://schemas.microsoft.com/office/powerpoint/2010/main" val="13697813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005205" y="836823"/>
            <a:ext cx="18092899" cy="1116588"/>
          </a:xfrm>
          <a:prstGeom prst="rect">
            <a:avLst/>
          </a:prstGeom>
        </p:spPr>
        <p:txBody>
          <a:bodyPr lIns="0" tIns="0" rIns="0" bIns="0" anchor="ctr">
            <a:spAutoFit/>
          </a:bodyPr>
          <a:lstStyle/>
          <a:p>
            <a:pPr algn="ctr"/>
            <a:endParaRPr lang="fr-FR" sz="7256" b="0" strike="noStrike" spc="-2">
              <a:latin typeface="Arial"/>
            </a:endParaRPr>
          </a:p>
        </p:txBody>
      </p:sp>
      <p:sp>
        <p:nvSpPr>
          <p:cNvPr id="101" name="PlaceHolder 2"/>
          <p:cNvSpPr>
            <a:spLocks noGrp="1"/>
          </p:cNvSpPr>
          <p:nvPr>
            <p:ph type="body"/>
          </p:nvPr>
        </p:nvSpPr>
        <p:spPr>
          <a:xfrm>
            <a:off x="1005205" y="2645973"/>
            <a:ext cx="8829183" cy="6558829"/>
          </a:xfrm>
          <a:prstGeom prst="rect">
            <a:avLst/>
          </a:prstGeom>
        </p:spPr>
        <p:txBody>
          <a:bodyPr lIns="0" tIns="0" rIns="0" bIns="0">
            <a:normAutofit/>
          </a:bodyPr>
          <a:lstStyle/>
          <a:p>
            <a:endParaRPr lang="fr-FR" sz="5277" b="0" strike="noStrike" spc="-2">
              <a:latin typeface="Arial"/>
            </a:endParaRPr>
          </a:p>
        </p:txBody>
      </p:sp>
      <p:sp>
        <p:nvSpPr>
          <p:cNvPr id="102" name="PlaceHolder 3"/>
          <p:cNvSpPr>
            <a:spLocks noGrp="1"/>
          </p:cNvSpPr>
          <p:nvPr>
            <p:ph type="body"/>
          </p:nvPr>
        </p:nvSpPr>
        <p:spPr>
          <a:xfrm>
            <a:off x="10276836" y="2645973"/>
            <a:ext cx="8829183" cy="6558829"/>
          </a:xfrm>
          <a:prstGeom prst="rect">
            <a:avLst/>
          </a:prstGeom>
        </p:spPr>
        <p:txBody>
          <a:bodyPr lIns="0" tIns="0" rIns="0" bIns="0">
            <a:normAutofit/>
          </a:bodyPr>
          <a:lstStyle/>
          <a:p>
            <a:endParaRPr lang="fr-FR" sz="5277" b="0" strike="noStrike" spc="-2">
              <a:latin typeface="Arial"/>
            </a:endParaRPr>
          </a:p>
        </p:txBody>
      </p:sp>
    </p:spTree>
    <p:extLst>
      <p:ext uri="{BB962C8B-B14F-4D97-AF65-F5344CB8AC3E}">
        <p14:creationId xmlns:p14="http://schemas.microsoft.com/office/powerpoint/2010/main" val="215490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7700088" y="1390471"/>
            <a:ext cx="4703923" cy="1215717"/>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82157" y="3010591"/>
            <a:ext cx="8544243" cy="15619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0177700" y="3010591"/>
            <a:ext cx="8544243" cy="15619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1005205" y="10517696"/>
            <a:ext cx="4623943" cy="276999"/>
          </a:xfrm>
        </p:spPr>
        <p:txBody>
          <a:bodyPr/>
          <a:lstStyle/>
          <a:p>
            <a:fld id="{D4CB236C-53D9-40A5-988C-816F8F97582F}" type="datetimeFigureOut">
              <a:rPr lang="fr-FR" smtClean="0"/>
              <a:t>04/06/2024</a:t>
            </a:fld>
            <a:endParaRPr lang="fr-FR"/>
          </a:p>
        </p:txBody>
      </p:sp>
      <p:sp>
        <p:nvSpPr>
          <p:cNvPr id="6" name="Espace réservé du pied de page 5"/>
          <p:cNvSpPr>
            <a:spLocks noGrp="1"/>
          </p:cNvSpPr>
          <p:nvPr>
            <p:ph type="ftr" sz="quarter" idx="11"/>
          </p:nvPr>
        </p:nvSpPr>
        <p:spPr>
          <a:xfrm>
            <a:off x="6835394" y="10517696"/>
            <a:ext cx="6433312" cy="276999"/>
          </a:xfrm>
        </p:spPr>
        <p:txBody>
          <a:bodyPr/>
          <a:lstStyle/>
          <a:p>
            <a:endParaRPr lang="fr-FR"/>
          </a:p>
        </p:txBody>
      </p:sp>
      <p:sp>
        <p:nvSpPr>
          <p:cNvPr id="7" name="Espace réservé du numéro de diapositive 6"/>
          <p:cNvSpPr>
            <a:spLocks noGrp="1"/>
          </p:cNvSpPr>
          <p:nvPr>
            <p:ph type="sldNum" sz="quarter" idx="12"/>
          </p:nvPr>
        </p:nvSpPr>
        <p:spPr>
          <a:xfrm>
            <a:off x="14474953" y="10517696"/>
            <a:ext cx="4623943" cy="276999"/>
          </a:xfrm>
        </p:spPr>
        <p:txBody>
          <a:bodyPr/>
          <a:lstStyle/>
          <a:p>
            <a:fld id="{7D0C2A5B-E5EB-4337-91DD-7490894033B7}" type="slidenum">
              <a:rPr lang="fr-FR" smtClean="0"/>
              <a:t>‹N°›</a:t>
            </a:fld>
            <a:endParaRPr lang="fr-FR"/>
          </a:p>
        </p:txBody>
      </p:sp>
    </p:spTree>
    <p:extLst>
      <p:ext uri="{BB962C8B-B14F-4D97-AF65-F5344CB8AC3E}">
        <p14:creationId xmlns:p14="http://schemas.microsoft.com/office/powerpoint/2010/main" val="82936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005205" y="10517696"/>
            <a:ext cx="4623943" cy="276999"/>
          </a:xfrm>
        </p:spPr>
        <p:txBody>
          <a:bodyPr/>
          <a:lstStyle/>
          <a:p>
            <a:fld id="{D4CB236C-53D9-40A5-988C-816F8F97582F}" type="datetimeFigureOut">
              <a:rPr lang="fr-FR" smtClean="0"/>
              <a:t>04/06/2024</a:t>
            </a:fld>
            <a:endParaRPr lang="fr-FR"/>
          </a:p>
        </p:txBody>
      </p:sp>
      <p:sp>
        <p:nvSpPr>
          <p:cNvPr id="3" name="Espace réservé du pied de page 2"/>
          <p:cNvSpPr>
            <a:spLocks noGrp="1"/>
          </p:cNvSpPr>
          <p:nvPr>
            <p:ph type="ftr" sz="quarter" idx="11"/>
          </p:nvPr>
        </p:nvSpPr>
        <p:spPr>
          <a:xfrm>
            <a:off x="6835394" y="10517696"/>
            <a:ext cx="6433312" cy="276999"/>
          </a:xfrm>
        </p:spPr>
        <p:txBody>
          <a:bodyPr/>
          <a:lstStyle/>
          <a:p>
            <a:endParaRPr lang="fr-FR"/>
          </a:p>
        </p:txBody>
      </p:sp>
      <p:sp>
        <p:nvSpPr>
          <p:cNvPr id="4" name="Espace réservé du numéro de diapositive 3"/>
          <p:cNvSpPr>
            <a:spLocks noGrp="1"/>
          </p:cNvSpPr>
          <p:nvPr>
            <p:ph type="sldNum" sz="quarter" idx="12"/>
          </p:nvPr>
        </p:nvSpPr>
        <p:spPr>
          <a:xfrm>
            <a:off x="14474953" y="10517696"/>
            <a:ext cx="4623943" cy="276999"/>
          </a:xfrm>
        </p:spPr>
        <p:txBody>
          <a:bodyPr/>
          <a:lstStyle/>
          <a:p>
            <a:fld id="{7D0C2A5B-E5EB-4337-91DD-7490894033B7}" type="slidenum">
              <a:rPr lang="fr-FR" smtClean="0"/>
              <a:t>‹N°›</a:t>
            </a:fld>
            <a:endParaRPr lang="fr-FR"/>
          </a:p>
        </p:txBody>
      </p:sp>
    </p:spTree>
    <p:extLst>
      <p:ext uri="{BB962C8B-B14F-4D97-AF65-F5344CB8AC3E}">
        <p14:creationId xmlns:p14="http://schemas.microsoft.com/office/powerpoint/2010/main" val="54222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00088" y="1390471"/>
            <a:ext cx="4703923" cy="600710"/>
          </a:xfrm>
          <a:prstGeom prst="rect">
            <a:avLst/>
          </a:prstGeom>
        </p:spPr>
        <p:txBody>
          <a:bodyPr wrap="square" lIns="0" tIns="0" rIns="0" bIns="0">
            <a:spAutoFit/>
          </a:bodyPr>
          <a:lstStyle>
            <a:lvl1pPr>
              <a:defRPr sz="3950" b="1" i="0">
                <a:solidFill>
                  <a:srgbClr val="244085"/>
                </a:solidFill>
                <a:latin typeface="Tahoma"/>
                <a:cs typeface="Tahoma"/>
              </a:defRPr>
            </a:lvl1pPr>
          </a:lstStyle>
          <a:p>
            <a:endParaRPr/>
          </a:p>
        </p:txBody>
      </p:sp>
      <p:sp>
        <p:nvSpPr>
          <p:cNvPr id="3" name="Holder 3"/>
          <p:cNvSpPr>
            <a:spLocks noGrp="1"/>
          </p:cNvSpPr>
          <p:nvPr>
            <p:ph type="body" idx="1"/>
          </p:nvPr>
        </p:nvSpPr>
        <p:spPr>
          <a:xfrm>
            <a:off x="1495107" y="4781150"/>
            <a:ext cx="17113885" cy="2733675"/>
          </a:xfrm>
          <a:prstGeom prst="rect">
            <a:avLst/>
          </a:prstGeom>
        </p:spPr>
        <p:txBody>
          <a:bodyPr wrap="square" lIns="0" tIns="0" rIns="0" bIns="0">
            <a:spAutoFit/>
          </a:bodyPr>
          <a:lstStyle>
            <a:lvl1pPr>
              <a:defRPr sz="295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6/4/2024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8.jpg"/><Relationship Id="rId5" Type="http://schemas.openxmlformats.org/officeDocument/2006/relationships/hyperlink" Target="mailto:formation-assfam@eure.fr" TargetMode="External"/><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47.jpg"/></Relationships>
</file>

<file path=ppt/slides/_rels/slide25.xml.rels><?xml version="1.0" encoding="UTF-8" standalone="yes"?>
<Relationships xmlns="http://schemas.openxmlformats.org/package/2006/relationships"><Relationship Id="rId3" Type="http://schemas.openxmlformats.org/officeDocument/2006/relationships/hyperlink" Target="mailto:formation-assfam@eure.f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6.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4.jpg"/><Relationship Id="rId4" Type="http://schemas.openxmlformats.org/officeDocument/2006/relationships/image" Target="../media/image7.png"/><Relationship Id="rId9"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3" Type="http://schemas.openxmlformats.org/officeDocument/2006/relationships/hyperlink" Target="https://eureennormandie.fr/evenement/flammes-olympique-paralympique/"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jp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2024_Capsule%20dga%20r&#233;unions%20assfams.m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8848" y="39687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3157206" y="4285880"/>
            <a:ext cx="13519684" cy="1795363"/>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Réunion en territoire des assistants familiaux</a:t>
            </a:r>
            <a:endParaRPr sz="8000" dirty="0"/>
          </a:p>
        </p:txBody>
      </p:sp>
      <p:sp>
        <p:nvSpPr>
          <p:cNvPr id="4" name="object 4"/>
          <p:cNvSpPr txBox="1"/>
          <p:nvPr/>
        </p:nvSpPr>
        <p:spPr>
          <a:xfrm>
            <a:off x="5861102" y="8101474"/>
            <a:ext cx="8382000" cy="738664"/>
          </a:xfrm>
          <a:prstGeom prst="rect">
            <a:avLst/>
          </a:prstGeom>
        </p:spPr>
        <p:txBody>
          <a:bodyPr vert="horz" wrap="square" lIns="0" tIns="0" rIns="0" bIns="0" rtlCol="0">
            <a:spAutoFit/>
          </a:bodyPr>
          <a:lstStyle/>
          <a:p>
            <a:pPr marL="12700" algn="ctr">
              <a:lnSpc>
                <a:spcPct val="100000"/>
              </a:lnSpc>
            </a:pPr>
            <a:r>
              <a:rPr lang="fr-FR" sz="4800" spc="5" dirty="0" smtClean="0">
                <a:solidFill>
                  <a:srgbClr val="FFFFFF"/>
                </a:solidFill>
                <a:latin typeface="Tahoma"/>
                <a:cs typeface="Tahoma"/>
              </a:rPr>
              <a:t>Du 04 juin au 13 juin 2024</a:t>
            </a:r>
            <a:endParaRPr sz="4800" dirty="0">
              <a:latin typeface="Tahoma"/>
              <a:cs typeface="Tahoma"/>
            </a:endParaRPr>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3" name="Imag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604" y="6387188"/>
            <a:ext cx="3428571" cy="3428571"/>
          </a:xfrm>
          <a:prstGeom prst="rect">
            <a:avLst/>
          </a:prstGeom>
        </p:spPr>
      </p:pic>
      <p:sp>
        <p:nvSpPr>
          <p:cNvPr id="46" name="Bulle ronde 45"/>
          <p:cNvSpPr/>
          <p:nvPr/>
        </p:nvSpPr>
        <p:spPr>
          <a:xfrm rot="20971077">
            <a:off x="1611155" y="1051247"/>
            <a:ext cx="2748651" cy="2157638"/>
          </a:xfrm>
          <a:prstGeom prst="wedgeEllipseCallout">
            <a:avLst>
              <a:gd name="adj1" fmla="val 48972"/>
              <a:gd name="adj2" fmla="val 816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600" b="1" dirty="0" smtClean="0">
                <a:latin typeface="Bradley Hand ITC" panose="03070402050302030203" pitchFamily="66" charset="0"/>
              </a:rPr>
              <a:t>Bienvenue!</a:t>
            </a:r>
            <a:endParaRPr lang="fr-FR" sz="2600" b="1" dirty="0">
              <a:latin typeface="Bradley Hand ITC" panose="03070402050302030203"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Rectangle 39"/>
          <p:cNvSpPr/>
          <p:nvPr/>
        </p:nvSpPr>
        <p:spPr>
          <a:xfrm>
            <a:off x="19926" y="213544"/>
            <a:ext cx="20104100" cy="2123658"/>
          </a:xfrm>
          <a:prstGeom prst="rect">
            <a:avLst/>
          </a:prstGeom>
        </p:spPr>
        <p:txBody>
          <a:bodyPr wrap="square">
            <a:spAutoFit/>
          </a:bodyPr>
          <a:lstStyle/>
          <a:p>
            <a:pPr algn="ctr"/>
            <a:r>
              <a:rPr lang="fr-FR" sz="6600" b="1" spc="15" dirty="0">
                <a:solidFill>
                  <a:srgbClr val="002060"/>
                </a:solidFill>
                <a:latin typeface="Tahoma" panose="020B0604030504040204" pitchFamily="34" charset="0"/>
                <a:ea typeface="Tahoma" panose="020B0604030504040204" pitchFamily="34" charset="0"/>
                <a:cs typeface="Tahoma" panose="020B0604030504040204" pitchFamily="34" charset="0"/>
              </a:rPr>
              <a:t>Référentiel de l’accompagnement professionnel</a:t>
            </a:r>
            <a:endParaRPr lang="fr-FR" sz="6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8052283"/>
            <a:ext cx="20104099" cy="3262432"/>
          </a:xfrm>
          <a:prstGeom prst="rect">
            <a:avLst/>
          </a:prstGeom>
          <a:noFill/>
        </p:spPr>
        <p:txBody>
          <a:bodyPr wrap="square" rtlCol="0">
            <a:spAutoFit/>
          </a:bodyPr>
          <a:lstStyle/>
          <a:p>
            <a:pPr lvl="0" algn="ctr"/>
            <a:endParaRPr lang="fr-FR" sz="32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lgn="ctr"/>
            <a:endParaRPr lang="fr-FR" sz="3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lgn="ctr"/>
            <a:r>
              <a:rPr lang="fr-FR" sz="3200"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Une </a:t>
            </a:r>
            <a:r>
              <a:rPr lang="fr-FR" sz="3200" u="sng" dirty="0">
                <a:solidFill>
                  <a:schemeClr val="tx2"/>
                </a:solidFill>
                <a:latin typeface="Tahoma" panose="020B0604030504040204" pitchFamily="34" charset="0"/>
                <a:ea typeface="Tahoma" panose="020B0604030504040204" pitchFamily="34" charset="0"/>
                <a:cs typeface="Tahoma" panose="020B0604030504040204" pitchFamily="34" charset="0"/>
              </a:rPr>
              <a:t>fois finalisé, il sera </a:t>
            </a:r>
            <a:r>
              <a:rPr lang="fr-FR" sz="3200"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diffusé </a:t>
            </a:r>
            <a:r>
              <a:rPr lang="fr-FR" sz="3200" u="sng" dirty="0">
                <a:solidFill>
                  <a:schemeClr val="tx2"/>
                </a:solidFill>
                <a:latin typeface="Tahoma" panose="020B0604030504040204" pitchFamily="34" charset="0"/>
                <a:ea typeface="Tahoma" panose="020B0604030504040204" pitchFamily="34" charset="0"/>
                <a:cs typeface="Tahoma" panose="020B0604030504040204" pitchFamily="34" charset="0"/>
              </a:rPr>
              <a:t>en </a:t>
            </a:r>
            <a:r>
              <a:rPr lang="fr-FR" sz="3200" u="sng" dirty="0" smtClean="0">
                <a:solidFill>
                  <a:schemeClr val="tx2"/>
                </a:solidFill>
                <a:latin typeface="Tahoma" panose="020B0604030504040204" pitchFamily="34" charset="0"/>
                <a:ea typeface="Tahoma" panose="020B0604030504040204" pitchFamily="34" charset="0"/>
                <a:cs typeface="Tahoma" panose="020B0604030504040204" pitchFamily="34" charset="0"/>
              </a:rPr>
              <a:t>territoire d’ici l’été </a:t>
            </a:r>
            <a:r>
              <a:rPr lang="fr-FR" sz="3200" u="sng" dirty="0">
                <a:solidFill>
                  <a:schemeClr val="tx2"/>
                </a:solidFill>
                <a:latin typeface="Tahoma" panose="020B0604030504040204" pitchFamily="34" charset="0"/>
                <a:ea typeface="Tahoma" panose="020B0604030504040204" pitchFamily="34" charset="0"/>
                <a:cs typeface="Tahoma" panose="020B0604030504040204" pitchFamily="34" charset="0"/>
              </a:rPr>
              <a:t>ainsi que sur le portail des Assistants Familiaux.</a:t>
            </a:r>
          </a:p>
          <a:p>
            <a:pPr algn="ctr"/>
            <a:endParaRPr lang="fr-FR"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endParaRPr lang="fr-FR" sz="28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a:pPr algn="ctr"/>
            <a:endParaRPr lang="fr-FR" dirty="0">
              <a:latin typeface="Tahoma" panose="020B0604030504040204" pitchFamily="34" charset="0"/>
              <a:ea typeface="Tahoma" panose="020B0604030504040204" pitchFamily="34" charset="0"/>
              <a:cs typeface="Tahoma" panose="020B0604030504040204" pitchFamily="34" charset="0"/>
            </a:endParaRPr>
          </a:p>
          <a:p>
            <a:pPr algn="ctr"/>
            <a:endParaRPr lang="fr-FR" dirty="0">
              <a:latin typeface="Tahoma" panose="020B0604030504040204" pitchFamily="34" charset="0"/>
              <a:ea typeface="Tahoma" panose="020B0604030504040204" pitchFamily="34" charset="0"/>
              <a:cs typeface="Tahoma" panose="020B0604030504040204" pitchFamily="34" charset="0"/>
            </a:endParaRPr>
          </a:p>
          <a:p>
            <a:pPr algn="ctr"/>
            <a:r>
              <a:rPr lang="fr-FR" dirty="0" smtClean="0">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Flèche droite à entaille 3"/>
          <p:cNvSpPr/>
          <p:nvPr/>
        </p:nvSpPr>
        <p:spPr>
          <a:xfrm>
            <a:off x="1289050" y="6681530"/>
            <a:ext cx="11201400" cy="877372"/>
          </a:xfrm>
          <a:prstGeom prst="notched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5" name="ZoneTexte 4"/>
          <p:cNvSpPr txBox="1"/>
          <p:nvPr/>
        </p:nvSpPr>
        <p:spPr>
          <a:xfrm>
            <a:off x="2203450" y="3712260"/>
            <a:ext cx="3581400" cy="369332"/>
          </a:xfrm>
          <a:prstGeom prst="rect">
            <a:avLst/>
          </a:prstGeom>
          <a:noFill/>
        </p:spPr>
        <p:txBody>
          <a:bodyPr wrap="square" rtlCol="0">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165350" y="2704734"/>
            <a:ext cx="2895600" cy="3904661"/>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bg1"/>
                </a:solidFill>
                <a:latin typeface="Tahoma" panose="020B0604030504040204" pitchFamily="34" charset="0"/>
                <a:ea typeface="Tahoma" panose="020B0604030504040204" pitchFamily="34" charset="0"/>
                <a:cs typeface="Tahoma" panose="020B0604030504040204" pitchFamily="34" charset="0"/>
              </a:rPr>
              <a:t>Point </a:t>
            </a:r>
            <a:r>
              <a:rPr lang="fr-FR" dirty="0">
                <a:solidFill>
                  <a:schemeClr val="bg1"/>
                </a:solidFill>
                <a:latin typeface="Tahoma" panose="020B0604030504040204" pitchFamily="34" charset="0"/>
                <a:ea typeface="Tahoma" panose="020B0604030504040204" pitchFamily="34" charset="0"/>
                <a:cs typeface="Tahoma" panose="020B0604030504040204" pitchFamily="34" charset="0"/>
              </a:rPr>
              <a:t>d'étape en interne : redéfinir le cadre légal, les missions, les objectifs et les partenaires du volet « accompagnement professionnel » du service</a:t>
            </a:r>
          </a:p>
        </p:txBody>
      </p:sp>
      <p:sp>
        <p:nvSpPr>
          <p:cNvPr id="9" name="ZoneTexte 8"/>
          <p:cNvSpPr txBox="1"/>
          <p:nvPr/>
        </p:nvSpPr>
        <p:spPr>
          <a:xfrm>
            <a:off x="12966700" y="6595796"/>
            <a:ext cx="5486400" cy="1200329"/>
          </a:xfrm>
          <a:prstGeom prst="rect">
            <a:avLst/>
          </a:prstGeom>
          <a:noFill/>
        </p:spPr>
        <p:txBody>
          <a:bodyPr wrap="square" rtlCol="0">
            <a:spAutoFit/>
          </a:bodyPr>
          <a:lstStyle/>
          <a:p>
            <a:r>
              <a:rPr lang="fr-FR" sz="2400" u="sng"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Objectif</a:t>
            </a:r>
            <a:r>
              <a:rPr lang="fr-FR"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 </a:t>
            </a:r>
          </a:p>
          <a:p>
            <a:r>
              <a:rPr lang="fr-FR"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Clarifier et rendre visible les missions des accompagnatrices professionnelles</a:t>
            </a:r>
            <a:endParaRPr lang="fr-FR" sz="24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6261100" y="2691135"/>
            <a:ext cx="2895600" cy="3904661"/>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dirty="0">
                <a:solidFill>
                  <a:schemeClr val="bg1"/>
                </a:solidFill>
                <a:latin typeface="Tahoma" panose="020B0604030504040204" pitchFamily="34" charset="0"/>
                <a:ea typeface="Tahoma" panose="020B0604030504040204" pitchFamily="34" charset="0"/>
                <a:cs typeface="Tahoma" panose="020B0604030504040204" pitchFamily="34" charset="0"/>
              </a:rPr>
              <a:t>3 réunions avec les partenaires pour évoquer et retravailler ce projet de </a:t>
            </a:r>
            <a:r>
              <a:rPr lang="fr-FR" dirty="0" smtClean="0">
                <a:solidFill>
                  <a:schemeClr val="bg1"/>
                </a:solidFill>
                <a:latin typeface="Tahoma" panose="020B0604030504040204" pitchFamily="34" charset="0"/>
                <a:ea typeface="Tahoma" panose="020B0604030504040204" pitchFamily="34" charset="0"/>
                <a:cs typeface="Tahoma" panose="020B0604030504040204" pitchFamily="34" charset="0"/>
              </a:rPr>
              <a:t>référentiel en collaboration </a:t>
            </a:r>
          </a:p>
          <a:p>
            <a:pPr lvl="0" algn="just"/>
            <a:endParaRPr lang="fr-FR"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85829" y="2077272"/>
            <a:ext cx="3648141" cy="2432094"/>
          </a:xfrm>
          <a:prstGeom prst="rect">
            <a:avLst/>
          </a:prstGeom>
        </p:spPr>
      </p:pic>
    </p:spTree>
    <p:extLst>
      <p:ext uri="{BB962C8B-B14F-4D97-AF65-F5344CB8AC3E}">
        <p14:creationId xmlns:p14="http://schemas.microsoft.com/office/powerpoint/2010/main" val="126085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2662277" y="4586449"/>
            <a:ext cx="15383753" cy="897682"/>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Méthode ESOPPE</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029310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21045" y="2827680"/>
            <a:ext cx="8768481" cy="6932694"/>
          </a:xfrm>
        </p:spPr>
        <p:txBody>
          <a:bodyPr>
            <a:normAutofit/>
          </a:bodyPr>
          <a:lstStyle/>
          <a:p>
            <a:r>
              <a:rPr lang="fr-FR" sz="5277" dirty="0"/>
              <a:t>Formation ASS FAM</a:t>
            </a:r>
            <a:br>
              <a:rPr lang="fr-FR" sz="5277" dirty="0"/>
            </a:br>
            <a:r>
              <a:rPr lang="fr-FR" sz="5277" dirty="0"/>
              <a:t/>
            </a:r>
            <a:br>
              <a:rPr lang="fr-FR" sz="5277" dirty="0"/>
            </a:br>
            <a:r>
              <a:rPr lang="fr-FR" sz="5277" dirty="0">
                <a:solidFill>
                  <a:srgbClr val="FF5D5D"/>
                </a:solidFill>
              </a:rPr>
              <a:t>Sensibilisation à la méthodologie ESOPPE</a:t>
            </a:r>
            <a:r>
              <a:rPr lang="fr-FR" sz="5277" dirty="0"/>
              <a:t/>
            </a:r>
            <a:br>
              <a:rPr lang="fr-FR" sz="5277" dirty="0"/>
            </a:br>
            <a:r>
              <a:rPr lang="fr-FR" sz="5277" dirty="0"/>
              <a:t/>
            </a:r>
            <a:br>
              <a:rPr lang="fr-FR" sz="5277" dirty="0"/>
            </a:br>
            <a:r>
              <a:rPr lang="fr-FR" sz="2968" dirty="0"/>
              <a:t>relative à </a:t>
            </a:r>
            <a:r>
              <a:rPr lang="fr-FR" sz="5277" dirty="0"/>
              <a:t/>
            </a:r>
            <a:br>
              <a:rPr lang="fr-FR" sz="5277" dirty="0"/>
            </a:br>
            <a:r>
              <a:rPr lang="fr-FR" sz="3958" dirty="0"/>
              <a:t>l’Évaluation en protection</a:t>
            </a:r>
            <a:br>
              <a:rPr lang="fr-FR" sz="3958" dirty="0"/>
            </a:br>
            <a:r>
              <a:rPr lang="fr-FR" sz="3958" dirty="0"/>
              <a:t> de l’enfance</a:t>
            </a:r>
          </a:p>
        </p:txBody>
      </p:sp>
      <p:pic>
        <p:nvPicPr>
          <p:cNvPr id="4" name="image2.jpeg">
            <a:extLst>
              <a:ext uri="{FF2B5EF4-FFF2-40B4-BE49-F238E27FC236}">
                <a16:creationId xmlns:a16="http://schemas.microsoft.com/office/drawing/2014/main" id="{A4EDE159-2BDD-45D7-8549-8B3A33682765}"/>
              </a:ext>
            </a:extLst>
          </p:cNvPr>
          <p:cNvPicPr/>
          <p:nvPr/>
        </p:nvPicPr>
        <p:blipFill>
          <a:blip r:embed="rId3" cstate="print"/>
          <a:stretch>
            <a:fillRect/>
          </a:stretch>
        </p:blipFill>
        <p:spPr>
          <a:xfrm>
            <a:off x="14134686" y="1221825"/>
            <a:ext cx="2752426" cy="1602016"/>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46957" y="1011730"/>
            <a:ext cx="2183255" cy="1370800"/>
          </a:xfrm>
          <a:prstGeom prst="rect">
            <a:avLst/>
          </a:prstGeom>
        </p:spPr>
      </p:pic>
    </p:spTree>
    <p:extLst>
      <p:ext uri="{BB962C8B-B14F-4D97-AF65-F5344CB8AC3E}">
        <p14:creationId xmlns:p14="http://schemas.microsoft.com/office/powerpoint/2010/main" val="42734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3549482" y="2147882"/>
            <a:ext cx="13470466" cy="7637238"/>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ormAutofit fontScale="75000" lnSpcReduction="20000"/>
          </a:bodyPr>
          <a:lstStyle/>
          <a:p>
            <a:pPr>
              <a:lnSpc>
                <a:spcPct val="90000"/>
              </a:lnSpc>
              <a:spcBef>
                <a:spcPts val="1651"/>
              </a:spcBef>
            </a:pPr>
            <a:endParaRPr lang="fr-FR" sz="2968" spc="-2" dirty="0">
              <a:latin typeface="Arial"/>
            </a:endParaRPr>
          </a:p>
          <a:p>
            <a:pPr marL="753923" indent="-750361" algn="just">
              <a:lnSpc>
                <a:spcPct val="170000"/>
              </a:lnSpc>
              <a:spcBef>
                <a:spcPts val="1651"/>
              </a:spcBef>
              <a:buClr>
                <a:srgbClr val="FFC000"/>
              </a:buClr>
              <a:buSzPct val="80000"/>
              <a:buFont typeface="StarSymbol"/>
              <a:buAutoNum type="arabicPeriod"/>
            </a:pPr>
            <a:r>
              <a:rPr lang="fr-FR" sz="4452" spc="-2" dirty="0">
                <a:solidFill>
                  <a:srgbClr val="000000"/>
                </a:solidFill>
                <a:latin typeface="Arial"/>
                <a:ea typeface="DejaVu Sans"/>
              </a:rPr>
              <a:t>Conforme cadre national (Lois + Haute Autorité de Santé - HAS)</a:t>
            </a:r>
            <a:endParaRPr lang="fr-FR" sz="4452" spc="-2" dirty="0">
              <a:latin typeface="Arial"/>
            </a:endParaRPr>
          </a:p>
          <a:p>
            <a:pPr marL="753923" indent="-750361" algn="just">
              <a:lnSpc>
                <a:spcPct val="170000"/>
              </a:lnSpc>
              <a:spcBef>
                <a:spcPts val="1651"/>
              </a:spcBef>
              <a:buClr>
                <a:srgbClr val="FFC000"/>
              </a:buClr>
              <a:buSzPct val="80000"/>
              <a:buFont typeface="StarSymbol"/>
              <a:buAutoNum type="arabicPeriod"/>
            </a:pPr>
            <a:r>
              <a:rPr lang="fr-FR" sz="4452" spc="-2" dirty="0">
                <a:solidFill>
                  <a:srgbClr val="000000"/>
                </a:solidFill>
                <a:latin typeface="Arial"/>
                <a:ea typeface="DejaVu Sans"/>
              </a:rPr>
              <a:t>Reconnue sur le plan international, basée sur des fondements scientifiques</a:t>
            </a:r>
          </a:p>
          <a:p>
            <a:pPr marL="753923" indent="-750361" algn="just">
              <a:lnSpc>
                <a:spcPct val="170000"/>
              </a:lnSpc>
              <a:spcBef>
                <a:spcPts val="1651"/>
              </a:spcBef>
              <a:buClr>
                <a:srgbClr val="FFC000"/>
              </a:buClr>
              <a:buSzPct val="80000"/>
              <a:buFont typeface="StarSymbol"/>
              <a:buAutoNum type="arabicPeriod"/>
            </a:pPr>
            <a:r>
              <a:rPr lang="fr-FR" sz="4452" spc="-2" dirty="0">
                <a:solidFill>
                  <a:srgbClr val="000000"/>
                </a:solidFill>
                <a:latin typeface="Arial"/>
                <a:ea typeface="DejaVu Sans"/>
              </a:rPr>
              <a:t>Volonté de partager des références communes entre les professionnels, en interne et en externe.  </a:t>
            </a:r>
            <a:endParaRPr lang="fr-FR" sz="4452" spc="-2" dirty="0">
              <a:latin typeface="Arial"/>
            </a:endParaRPr>
          </a:p>
          <a:p>
            <a:pPr marL="753923" indent="-750361" algn="just">
              <a:lnSpc>
                <a:spcPct val="170000"/>
              </a:lnSpc>
              <a:spcBef>
                <a:spcPts val="1651"/>
              </a:spcBef>
              <a:buClr>
                <a:srgbClr val="FFC000"/>
              </a:buClr>
              <a:buSzPct val="80000"/>
              <a:buFont typeface="StarSymbol"/>
              <a:buAutoNum type="arabicPeriod"/>
            </a:pPr>
            <a:r>
              <a:rPr lang="fr-FR" sz="4452" spc="-2" dirty="0">
                <a:solidFill>
                  <a:srgbClr val="000000"/>
                </a:solidFill>
                <a:latin typeface="Arial"/>
                <a:ea typeface="DejaVu Sans"/>
              </a:rPr>
              <a:t>Volonté d’équité pour les enfants et leur famille – harmonisation </a:t>
            </a:r>
            <a:endParaRPr lang="fr-FR" sz="4452" spc="-2" dirty="0">
              <a:latin typeface="Arial"/>
            </a:endParaRPr>
          </a:p>
          <a:p>
            <a:pPr marL="753923" indent="-750361" algn="just">
              <a:lnSpc>
                <a:spcPct val="170000"/>
              </a:lnSpc>
              <a:spcBef>
                <a:spcPts val="1651"/>
              </a:spcBef>
              <a:buClr>
                <a:srgbClr val="FFC000"/>
              </a:buClr>
              <a:buSzPct val="80000"/>
              <a:buFont typeface="StarSymbol"/>
              <a:buAutoNum type="arabicPeriod"/>
            </a:pPr>
            <a:r>
              <a:rPr lang="fr-FR" sz="4452" spc="-2" dirty="0">
                <a:solidFill>
                  <a:srgbClr val="000000"/>
                </a:solidFill>
                <a:latin typeface="Arial"/>
                <a:ea typeface="DejaVu Sans"/>
              </a:rPr>
              <a:t>Outil polyvalent : de la prévention à l’accompagnement </a:t>
            </a:r>
            <a:endParaRPr lang="fr-FR" sz="4452" spc="-2" dirty="0">
              <a:latin typeface="Arial"/>
            </a:endParaRPr>
          </a:p>
        </p:txBody>
      </p:sp>
      <p:sp>
        <p:nvSpPr>
          <p:cNvPr id="426" name="CustomShape 2"/>
          <p:cNvSpPr/>
          <p:nvPr/>
        </p:nvSpPr>
        <p:spPr>
          <a:xfrm>
            <a:off x="3266916" y="989377"/>
            <a:ext cx="13569080" cy="8120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fr-FR" sz="5277" b="1" spc="-2" dirty="0">
                <a:solidFill>
                  <a:srgbClr val="00B0F0"/>
                </a:solidFill>
                <a:latin typeface="Arial"/>
                <a:ea typeface="DejaVu Sans"/>
              </a:rPr>
              <a:t>Pourquoi cette méthode pour le CD27?</a:t>
            </a:r>
            <a:endParaRPr lang="fr-FR" sz="5277" spc="-2" dirty="0">
              <a:latin typeface="Aria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80222" y="9582143"/>
            <a:ext cx="2539726" cy="1523835"/>
          </a:xfrm>
          <a:prstGeom prst="rect">
            <a:avLst/>
          </a:prstGeom>
        </p:spPr>
      </p:pic>
    </p:spTree>
    <p:extLst>
      <p:ext uri="{BB962C8B-B14F-4D97-AF65-F5344CB8AC3E}">
        <p14:creationId xmlns:p14="http://schemas.microsoft.com/office/powerpoint/2010/main" val="10972572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9767" y="602477"/>
            <a:ext cx="10454703" cy="2185798"/>
          </a:xfrm>
        </p:spPr>
        <p:txBody>
          <a:bodyPr>
            <a:normAutofit/>
          </a:bodyPr>
          <a:lstStyle/>
          <a:p>
            <a:pPr algn="ctr"/>
            <a:r>
              <a:rPr lang="fr-FR" sz="5277" dirty="0"/>
              <a:t>OBJECTIFS DE LA FORMATION</a:t>
            </a:r>
          </a:p>
        </p:txBody>
      </p:sp>
      <p:sp>
        <p:nvSpPr>
          <p:cNvPr id="3" name="Espace réservé du contenu 2"/>
          <p:cNvSpPr>
            <a:spLocks noGrp="1"/>
          </p:cNvSpPr>
          <p:nvPr>
            <p:ph idx="1"/>
          </p:nvPr>
        </p:nvSpPr>
        <p:spPr>
          <a:xfrm>
            <a:off x="3175536" y="3010776"/>
            <a:ext cx="14109915" cy="6813216"/>
          </a:xfrm>
        </p:spPr>
        <p:txBody>
          <a:bodyPr>
            <a:noAutofit/>
          </a:bodyPr>
          <a:lstStyle/>
          <a:p>
            <a:pPr marL="753923" lvl="1" algn="ctr"/>
            <a:r>
              <a:rPr lang="fr-FR" sz="2474" u="sng" dirty="0">
                <a:solidFill>
                  <a:srgbClr val="00B050"/>
                </a:solidFill>
              </a:rPr>
              <a:t>D’une façon générale </a:t>
            </a:r>
            <a:r>
              <a:rPr lang="fr-FR" sz="2474" dirty="0">
                <a:solidFill>
                  <a:srgbClr val="00B050"/>
                </a:solidFill>
              </a:rPr>
              <a:t>: </a:t>
            </a:r>
          </a:p>
          <a:p>
            <a:pPr marL="0" lvl="1">
              <a:lnSpc>
                <a:spcPct val="120000"/>
              </a:lnSpc>
              <a:spcBef>
                <a:spcPts val="989"/>
              </a:spcBef>
            </a:pPr>
            <a:r>
              <a:rPr lang="fr-FR" sz="2474" dirty="0">
                <a:solidFill>
                  <a:srgbClr val="1C3C50"/>
                </a:solidFill>
              </a:rPr>
              <a:t>Comprendre les grands principes de la méthode d’évaluation ESOPPE* à laquelle sont formés tous les travailleurs médico-sociaux (TMS) et les partenaires. </a:t>
            </a:r>
          </a:p>
          <a:p>
            <a:pPr lvl="1"/>
            <a:endParaRPr lang="fr-FR" sz="2474" dirty="0">
              <a:solidFill>
                <a:srgbClr val="1C3C50"/>
              </a:solidFill>
            </a:endParaRPr>
          </a:p>
          <a:p>
            <a:pPr marL="753923" lvl="1" algn="ctr"/>
            <a:r>
              <a:rPr lang="fr-FR" sz="2474" u="sng" dirty="0">
                <a:solidFill>
                  <a:srgbClr val="00B050"/>
                </a:solidFill>
              </a:rPr>
              <a:t>Plus concrètement pour les assistants familiaux </a:t>
            </a:r>
            <a:r>
              <a:rPr lang="fr-FR" sz="2474" dirty="0">
                <a:solidFill>
                  <a:srgbClr val="00B050"/>
                </a:solidFill>
              </a:rPr>
              <a:t>: </a:t>
            </a:r>
          </a:p>
          <a:p>
            <a:pPr marL="471202" lvl="1" indent="-471202">
              <a:lnSpc>
                <a:spcPct val="170000"/>
              </a:lnSpc>
              <a:spcAft>
                <a:spcPts val="989"/>
              </a:spcAft>
              <a:buFont typeface="Courier New" panose="02070309020205020404" pitchFamily="49" charset="0"/>
              <a:buChar char="o"/>
            </a:pPr>
            <a:r>
              <a:rPr lang="fr-FR" sz="2474" dirty="0">
                <a:solidFill>
                  <a:srgbClr val="1C3C50"/>
                </a:solidFill>
              </a:rPr>
              <a:t>Être en mesure d’</a:t>
            </a:r>
            <a:r>
              <a:rPr lang="fr-FR" sz="2474" b="1" u="sng" dirty="0">
                <a:solidFill>
                  <a:srgbClr val="1C3C50"/>
                </a:solidFill>
              </a:rPr>
              <a:t>observer</a:t>
            </a:r>
            <a:r>
              <a:rPr lang="fr-FR" sz="2474" dirty="0">
                <a:solidFill>
                  <a:srgbClr val="1C3C50"/>
                </a:solidFill>
              </a:rPr>
              <a:t> le développement de l’enfant à partir de connaissances théoriques</a:t>
            </a:r>
          </a:p>
          <a:p>
            <a:pPr marL="471202" lvl="1" indent="-471202">
              <a:lnSpc>
                <a:spcPct val="170000"/>
              </a:lnSpc>
              <a:spcAft>
                <a:spcPts val="989"/>
              </a:spcAft>
              <a:buFont typeface="Courier New" panose="02070309020205020404" pitchFamily="49" charset="0"/>
              <a:buChar char="o"/>
            </a:pPr>
            <a:r>
              <a:rPr lang="fr-FR" sz="2474" b="1" u="sng" dirty="0">
                <a:solidFill>
                  <a:srgbClr val="1C3C50"/>
                </a:solidFill>
              </a:rPr>
              <a:t>Savoir analyser, décrypter, comprendre </a:t>
            </a:r>
            <a:r>
              <a:rPr lang="fr-FR" sz="2474" dirty="0">
                <a:solidFill>
                  <a:srgbClr val="1C3C50"/>
                </a:solidFill>
              </a:rPr>
              <a:t>les comportements de l’enfant  </a:t>
            </a:r>
          </a:p>
          <a:p>
            <a:pPr marL="471202" lvl="1" indent="-471202">
              <a:lnSpc>
                <a:spcPct val="170000"/>
              </a:lnSpc>
              <a:spcAft>
                <a:spcPts val="989"/>
              </a:spcAft>
              <a:buFont typeface="Courier New" panose="02070309020205020404" pitchFamily="49" charset="0"/>
              <a:buChar char="o"/>
            </a:pPr>
            <a:r>
              <a:rPr lang="fr-FR" sz="2474" u="sng" dirty="0">
                <a:solidFill>
                  <a:srgbClr val="1C3C50"/>
                </a:solidFill>
              </a:rPr>
              <a:t>Prendre en charge</a:t>
            </a:r>
          </a:p>
          <a:p>
            <a:pPr marL="471202" lvl="1" indent="-471202">
              <a:lnSpc>
                <a:spcPct val="170000"/>
              </a:lnSpc>
              <a:spcAft>
                <a:spcPts val="989"/>
              </a:spcAft>
              <a:buFont typeface="Courier New" panose="02070309020205020404" pitchFamily="49" charset="0"/>
              <a:buChar char="o"/>
            </a:pPr>
            <a:r>
              <a:rPr lang="fr-FR" sz="2474" b="1" u="sng" dirty="0">
                <a:solidFill>
                  <a:srgbClr val="1C3C50"/>
                </a:solidFill>
              </a:rPr>
              <a:t>Observer</a:t>
            </a:r>
            <a:r>
              <a:rPr lang="fr-FR" sz="2474" dirty="0">
                <a:solidFill>
                  <a:srgbClr val="1C3C50"/>
                </a:solidFill>
              </a:rPr>
              <a:t> l’effet de la prise en charge </a:t>
            </a:r>
            <a:r>
              <a:rPr lang="fr-FR" sz="2474" b="1" u="sng" dirty="0">
                <a:solidFill>
                  <a:srgbClr val="1C3C50"/>
                </a:solidFill>
              </a:rPr>
              <a:t>et ajuster</a:t>
            </a:r>
          </a:p>
          <a:p>
            <a:pPr marL="471202" lvl="1" indent="-471202">
              <a:lnSpc>
                <a:spcPct val="170000"/>
              </a:lnSpc>
              <a:spcAft>
                <a:spcPts val="989"/>
              </a:spcAft>
              <a:buFont typeface="Courier New" panose="02070309020205020404" pitchFamily="49" charset="0"/>
              <a:buChar char="o"/>
            </a:pPr>
            <a:r>
              <a:rPr lang="fr-FR" sz="2474" b="1" u="sng" dirty="0">
                <a:solidFill>
                  <a:srgbClr val="1C3C50"/>
                </a:solidFill>
              </a:rPr>
              <a:t>Rendre compte </a:t>
            </a:r>
            <a:r>
              <a:rPr lang="fr-FR" sz="2474" dirty="0">
                <a:solidFill>
                  <a:srgbClr val="1C3C50"/>
                </a:solidFill>
              </a:rPr>
              <a:t>dans un travail en équipe</a:t>
            </a:r>
            <a:endParaRPr lang="fr-FR" sz="2474" dirty="0"/>
          </a:p>
        </p:txBody>
      </p:sp>
      <p:pic>
        <p:nvPicPr>
          <p:cNvPr id="4" name="Image 3" descr="Icône Vectorielle Cible. Cible Avec Icône De Flèche. Logo De La Mission Ou  De L'objectif Professionnel. Illustration Vectorielle D Illustration de  Vecteur - Illustration du orienter, vente: 218083888"/>
          <p:cNvPicPr/>
          <p:nvPr/>
        </p:nvPicPr>
        <p:blipFill rotWithShape="1">
          <a:blip r:embed="rId3" cstate="print">
            <a:extLst>
              <a:ext uri="{28A0092B-C50C-407E-A947-70E740481C1C}">
                <a14:useLocalDpi xmlns:a14="http://schemas.microsoft.com/office/drawing/2010/main" val="0"/>
              </a:ext>
            </a:extLst>
          </a:blip>
          <a:srcRect l="12162" t="22264" r="10653" b="20631"/>
          <a:stretch/>
        </p:blipFill>
        <p:spPr bwMode="auto">
          <a:xfrm>
            <a:off x="3676017" y="765252"/>
            <a:ext cx="2316554" cy="1860244"/>
          </a:xfrm>
          <a:prstGeom prst="rect">
            <a:avLst/>
          </a:prstGeom>
          <a:noFill/>
          <a:ln>
            <a:noFill/>
          </a:ln>
          <a:extLst>
            <a:ext uri="{53640926-AAD7-44D8-BBD7-CCE9431645EC}">
              <a14:shadowObscured xmlns:a14="http://schemas.microsoft.com/office/drawing/2010/main"/>
            </a:ext>
          </a:extLst>
        </p:spPr>
      </p:pic>
      <p:sp>
        <p:nvSpPr>
          <p:cNvPr id="5" name="ZoneTexte 4"/>
          <p:cNvSpPr txBox="1"/>
          <p:nvPr/>
        </p:nvSpPr>
        <p:spPr>
          <a:xfrm>
            <a:off x="4409197" y="10714966"/>
            <a:ext cx="9823595" cy="549061"/>
          </a:xfrm>
          <a:prstGeom prst="rect">
            <a:avLst/>
          </a:prstGeom>
          <a:noFill/>
        </p:spPr>
        <p:txBody>
          <a:bodyPr wrap="square" rtlCol="0">
            <a:spAutoFit/>
          </a:bodyPr>
          <a:lstStyle/>
          <a:p>
            <a:r>
              <a:rPr lang="fr-FR" sz="2968" dirty="0"/>
              <a:t>* </a:t>
            </a:r>
            <a:r>
              <a:rPr lang="fr-FR" sz="1979" dirty="0"/>
              <a:t>Référentiel d’évaluation en protection de l’enfance</a:t>
            </a:r>
          </a:p>
        </p:txBody>
      </p:sp>
    </p:spTree>
    <p:extLst>
      <p:ext uri="{BB962C8B-B14F-4D97-AF65-F5344CB8AC3E}">
        <p14:creationId xmlns:p14="http://schemas.microsoft.com/office/powerpoint/2010/main" val="631741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2716" y="602477"/>
            <a:ext cx="6068360" cy="2185798"/>
          </a:xfrm>
          <a:ln w="38100">
            <a:solidFill>
              <a:schemeClr val="accent1"/>
            </a:solidFill>
          </a:ln>
        </p:spPr>
        <p:txBody>
          <a:bodyPr>
            <a:normAutofit/>
          </a:bodyPr>
          <a:lstStyle/>
          <a:p>
            <a:pPr algn="ctr"/>
            <a:r>
              <a:rPr lang="fr-FR" dirty="0" smtClean="0">
                <a:solidFill>
                  <a:srgbClr val="FFC000"/>
                </a:solidFill>
              </a:rPr>
              <a:t>Contenu J1 :</a:t>
            </a:r>
            <a:endParaRPr lang="fr-FR" sz="3298" dirty="0"/>
          </a:p>
        </p:txBody>
      </p:sp>
      <p:sp>
        <p:nvSpPr>
          <p:cNvPr id="3" name="Espace réservé du contenu 2"/>
          <p:cNvSpPr>
            <a:spLocks noGrp="1"/>
          </p:cNvSpPr>
          <p:nvPr>
            <p:ph sz="half" idx="1"/>
          </p:nvPr>
        </p:nvSpPr>
        <p:spPr>
          <a:xfrm>
            <a:off x="3001323" y="3010776"/>
            <a:ext cx="6159750" cy="7175175"/>
          </a:xfrm>
          <a:solidFill>
            <a:srgbClr val="FFC000"/>
          </a:solidFill>
        </p:spPr>
        <p:txBody>
          <a:bodyPr>
            <a:normAutofit fontScale="85000" lnSpcReduction="20000"/>
          </a:bodyPr>
          <a:lstStyle/>
          <a:p>
            <a:pPr marL="753923" lvl="1"/>
            <a:endParaRPr lang="fr-FR" sz="4287" dirty="0"/>
          </a:p>
          <a:p>
            <a:pPr marL="753923" lvl="1"/>
            <a:r>
              <a:rPr lang="fr-FR" sz="4287" dirty="0"/>
              <a:t>Pourquoi cette méthode? </a:t>
            </a:r>
          </a:p>
          <a:p>
            <a:pPr lvl="1"/>
            <a:endParaRPr lang="fr-FR" sz="4287" dirty="0"/>
          </a:p>
          <a:p>
            <a:pPr marL="753923" lvl="1"/>
            <a:r>
              <a:rPr lang="fr-FR" sz="4287" dirty="0"/>
              <a:t>Un bref rappel des Lois de protection de l’enfance</a:t>
            </a:r>
          </a:p>
          <a:p>
            <a:pPr marL="753923" lvl="1"/>
            <a:endParaRPr lang="fr-FR" sz="4287" dirty="0"/>
          </a:p>
          <a:p>
            <a:pPr marL="753923" lvl="1"/>
            <a:r>
              <a:rPr lang="fr-FR" sz="4287" dirty="0"/>
              <a:t>La méthode ESOPPE : le processus de l’évaluation et les outils </a:t>
            </a:r>
          </a:p>
          <a:p>
            <a:pPr marL="753923" lvl="1"/>
            <a:endParaRPr lang="fr-FR" sz="4287" dirty="0"/>
          </a:p>
          <a:p>
            <a:pPr marL="753923" lvl="1"/>
            <a:r>
              <a:rPr lang="fr-FR" sz="4287" dirty="0"/>
              <a:t>La plasticité cérébrale</a:t>
            </a:r>
          </a:p>
          <a:p>
            <a:pPr marL="753923" lvl="1"/>
            <a:endParaRPr lang="fr-FR" sz="4287" dirty="0"/>
          </a:p>
          <a:p>
            <a:pPr marL="753923" lvl="1"/>
            <a:r>
              <a:rPr lang="fr-FR" sz="4287" dirty="0"/>
              <a:t>Les besoins fondamentaux</a:t>
            </a:r>
          </a:p>
          <a:p>
            <a:pPr marL="753923" lvl="1"/>
            <a:endParaRPr lang="fr-FR" sz="4287" dirty="0"/>
          </a:p>
          <a:p>
            <a:pPr marL="753923" lvl="1"/>
            <a:r>
              <a:rPr lang="fr-FR" sz="4287" dirty="0"/>
              <a:t>La théorie de l’attachement</a:t>
            </a:r>
          </a:p>
        </p:txBody>
      </p:sp>
      <p:sp>
        <p:nvSpPr>
          <p:cNvPr id="4" name="Espace réservé du contenu 2"/>
          <p:cNvSpPr txBox="1">
            <a:spLocks/>
          </p:cNvSpPr>
          <p:nvPr/>
        </p:nvSpPr>
        <p:spPr>
          <a:xfrm>
            <a:off x="9619404" y="3010776"/>
            <a:ext cx="5954126" cy="7175175"/>
          </a:xfrm>
          <a:prstGeom prst="rect">
            <a:avLst/>
          </a:prstGeom>
          <a:solidFill>
            <a:schemeClr val="accent1">
              <a:lumMod val="40000"/>
              <a:lumOff val="60000"/>
            </a:schemeClr>
          </a:solidFill>
        </p:spPr>
        <p:txBody>
          <a:bodyPr vert="horz" lIns="150781" tIns="75390" rIns="150781" bIns="75390" rtlCol="0">
            <a:normAutofit/>
          </a:bodyPr>
          <a:lstStyle>
            <a:lvl1pPr marL="228600" indent="-228600" algn="l" defTabSz="914400" rtl="0" eaLnBrk="1" latinLnBrk="0" hangingPunct="1">
              <a:lnSpc>
                <a:spcPct val="90000"/>
              </a:lnSpc>
              <a:spcBef>
                <a:spcPts val="1000"/>
              </a:spcBef>
              <a:buClr>
                <a:srgbClr val="FFC000"/>
              </a:buClr>
              <a:buSzPct val="8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53923" lvl="1" indent="0">
              <a:lnSpc>
                <a:spcPct val="80000"/>
              </a:lnSpc>
              <a:buNone/>
            </a:pPr>
            <a:endParaRPr lang="fr-FR" sz="3298" dirty="0"/>
          </a:p>
          <a:p>
            <a:pPr marL="753923" lvl="1" indent="0">
              <a:lnSpc>
                <a:spcPct val="80000"/>
              </a:lnSpc>
              <a:buNone/>
            </a:pPr>
            <a:r>
              <a:rPr lang="fr-FR" sz="3298" dirty="0"/>
              <a:t>La souffrance infantile</a:t>
            </a:r>
          </a:p>
          <a:p>
            <a:pPr marL="753923" lvl="1" indent="0">
              <a:lnSpc>
                <a:spcPct val="80000"/>
              </a:lnSpc>
              <a:buNone/>
            </a:pPr>
            <a:endParaRPr lang="fr-FR" sz="3298" dirty="0"/>
          </a:p>
          <a:p>
            <a:pPr marL="753923" lvl="1" indent="0">
              <a:lnSpc>
                <a:spcPct val="80000"/>
              </a:lnSpc>
              <a:buNone/>
            </a:pPr>
            <a:r>
              <a:rPr lang="fr-FR" sz="3298" dirty="0"/>
              <a:t>Les conséquences traumatiques des maltraitances</a:t>
            </a:r>
          </a:p>
          <a:p>
            <a:pPr lvl="1">
              <a:lnSpc>
                <a:spcPct val="80000"/>
              </a:lnSpc>
            </a:pPr>
            <a:endParaRPr lang="fr-FR" sz="3298" dirty="0"/>
          </a:p>
          <a:p>
            <a:pPr marL="753923" lvl="1" indent="0">
              <a:lnSpc>
                <a:spcPct val="80000"/>
              </a:lnSpc>
              <a:buNone/>
            </a:pPr>
            <a:r>
              <a:rPr lang="fr-FR" sz="3298" dirty="0"/>
              <a:t>En pratique…</a:t>
            </a:r>
          </a:p>
          <a:p>
            <a:pPr lvl="1">
              <a:lnSpc>
                <a:spcPct val="80000"/>
              </a:lnSpc>
            </a:pPr>
            <a:endParaRPr lang="fr-FR" sz="3298" dirty="0"/>
          </a:p>
          <a:p>
            <a:pPr lvl="1">
              <a:lnSpc>
                <a:spcPct val="80000"/>
              </a:lnSpc>
            </a:pPr>
            <a:r>
              <a:rPr lang="fr-FR" sz="3298" dirty="0"/>
              <a:t>Le bilan d’évolution de l’enfant, une écriture « à 3 mains »</a:t>
            </a:r>
          </a:p>
          <a:p>
            <a:pPr lvl="1">
              <a:lnSpc>
                <a:spcPct val="80000"/>
              </a:lnSpc>
            </a:pPr>
            <a:r>
              <a:rPr lang="fr-FR" sz="3298" dirty="0"/>
              <a:t>Le PPE, Projet pour l’Enfant</a:t>
            </a:r>
          </a:p>
          <a:p>
            <a:pPr lvl="1"/>
            <a:endParaRPr lang="fr-FR" sz="3298" dirty="0"/>
          </a:p>
          <a:p>
            <a:endParaRPr lang="fr-FR" sz="3958" dirty="0"/>
          </a:p>
        </p:txBody>
      </p:sp>
      <p:sp>
        <p:nvSpPr>
          <p:cNvPr id="5" name="Titre 1"/>
          <p:cNvSpPr txBox="1">
            <a:spLocks/>
          </p:cNvSpPr>
          <p:nvPr/>
        </p:nvSpPr>
        <p:spPr>
          <a:xfrm>
            <a:off x="9619406" y="602475"/>
            <a:ext cx="5954126" cy="2185798"/>
          </a:xfrm>
          <a:prstGeom prst="rect">
            <a:avLst/>
          </a:prstGeom>
          <a:ln w="38100">
            <a:solidFill>
              <a:srgbClr val="FFC000"/>
            </a:solidFill>
          </a:ln>
        </p:spPr>
        <p:txBody>
          <a:bodyPr vert="horz" lIns="150781" tIns="75390" rIns="150781" bIns="75390" rtlCol="0" anchor="ctr">
            <a:normAutofit/>
          </a:bodyPr>
          <a:lstStyle>
            <a:lvl1pPr algn="l" defTabSz="914400" rtl="0" eaLnBrk="1" latinLnBrk="0" hangingPunct="1">
              <a:lnSpc>
                <a:spcPct val="90000"/>
              </a:lnSpc>
              <a:spcBef>
                <a:spcPct val="0"/>
              </a:spcBef>
              <a:buNone/>
              <a:defRPr sz="4000" b="0" kern="1200">
                <a:solidFill>
                  <a:srgbClr val="00C9C4"/>
                </a:solidFill>
                <a:latin typeface="Arial" panose="020B0604020202020204" pitchFamily="34" charset="0"/>
                <a:ea typeface="+mj-ea"/>
                <a:cs typeface="Arial" panose="020B0604020202020204" pitchFamily="34" charset="0"/>
              </a:defRPr>
            </a:lvl1pPr>
          </a:lstStyle>
          <a:p>
            <a:pPr algn="ctr"/>
            <a:r>
              <a:rPr lang="fr-FR" sz="6596" dirty="0"/>
              <a:t>Contenu J2 :</a:t>
            </a:r>
            <a:endParaRPr lang="fr-FR" sz="3958" dirty="0"/>
          </a:p>
        </p:txBody>
      </p:sp>
      <p:pic>
        <p:nvPicPr>
          <p:cNvPr id="7" name="Image 6"/>
          <p:cNvPicPr/>
          <p:nvPr/>
        </p:nvPicPr>
        <p:blipFill rotWithShape="1">
          <a:blip r:embed="rId2">
            <a:clrChange>
              <a:clrFrom>
                <a:srgbClr val="FEFEFE"/>
              </a:clrFrom>
              <a:clrTo>
                <a:srgbClr val="FEFEFE">
                  <a:alpha val="0"/>
                </a:srgbClr>
              </a:clrTo>
            </a:clrChange>
          </a:blip>
          <a:srcRect l="5675" t="10895" b="9380"/>
          <a:stretch/>
        </p:blipFill>
        <p:spPr>
          <a:xfrm flipH="1">
            <a:off x="10805954" y="7996347"/>
            <a:ext cx="6602376" cy="3129847"/>
          </a:xfrm>
          <a:prstGeom prst="rect">
            <a:avLst/>
          </a:prstGeom>
        </p:spPr>
      </p:pic>
    </p:spTree>
    <p:extLst>
      <p:ext uri="{BB962C8B-B14F-4D97-AF65-F5344CB8AC3E}">
        <p14:creationId xmlns:p14="http://schemas.microsoft.com/office/powerpoint/2010/main" val="124185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p:cNvSpPr txBox="1">
            <a:spLocks/>
          </p:cNvSpPr>
          <p:nvPr/>
        </p:nvSpPr>
        <p:spPr>
          <a:xfrm>
            <a:off x="2853008" y="506790"/>
            <a:ext cx="14279824" cy="1001416"/>
          </a:xfrm>
          <a:prstGeom prst="rect">
            <a:avLst/>
          </a:prstGeom>
        </p:spPr>
        <p:txBody>
          <a:bodyPr>
            <a:normAutofit/>
          </a:bodyPr>
          <a:lstStyle>
            <a:lvl1pPr algn="l" defTabSz="914400" rtl="0" eaLnBrk="1" latinLnBrk="0" hangingPunct="1">
              <a:lnSpc>
                <a:spcPct val="90000"/>
              </a:lnSpc>
              <a:spcBef>
                <a:spcPct val="0"/>
              </a:spcBef>
              <a:buNone/>
              <a:defRPr sz="4000" b="0" kern="1200">
                <a:solidFill>
                  <a:srgbClr val="00C9C4"/>
                </a:solidFill>
                <a:latin typeface="Arial" panose="020B0604020202020204" pitchFamily="34" charset="0"/>
                <a:ea typeface="+mj-ea"/>
                <a:cs typeface="Arial" panose="020B0604020202020204" pitchFamily="34" charset="0"/>
              </a:defRPr>
            </a:lvl1pPr>
          </a:lstStyle>
          <a:p>
            <a:pPr algn="ctr"/>
            <a:r>
              <a:rPr lang="fr-FR" sz="5277" dirty="0">
                <a:effectLst>
                  <a:outerShdw blurRad="38100" dist="38100" dir="2700000" algn="tl">
                    <a:srgbClr val="000000">
                      <a:alpha val="43137"/>
                    </a:srgbClr>
                  </a:outerShdw>
                </a:effectLst>
              </a:rPr>
              <a:t>Le processus évaluatif</a:t>
            </a:r>
          </a:p>
        </p:txBody>
      </p:sp>
      <p:sp>
        <p:nvSpPr>
          <p:cNvPr id="3" name="Ellipse 2"/>
          <p:cNvSpPr/>
          <p:nvPr/>
        </p:nvSpPr>
        <p:spPr>
          <a:xfrm>
            <a:off x="2853008" y="4681356"/>
            <a:ext cx="4183427" cy="2070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98" b="1" dirty="0"/>
              <a:t>SIGNALEMENT</a:t>
            </a:r>
          </a:p>
        </p:txBody>
      </p:sp>
      <p:sp>
        <p:nvSpPr>
          <p:cNvPr id="4" name="Ellipse 3"/>
          <p:cNvSpPr/>
          <p:nvPr/>
        </p:nvSpPr>
        <p:spPr>
          <a:xfrm>
            <a:off x="8068779" y="4617587"/>
            <a:ext cx="3467583" cy="20704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68" b="1" dirty="0"/>
              <a:t>EVALUATION</a:t>
            </a:r>
          </a:p>
        </p:txBody>
      </p:sp>
      <p:sp>
        <p:nvSpPr>
          <p:cNvPr id="5" name="Ellipse 4"/>
          <p:cNvSpPr/>
          <p:nvPr/>
        </p:nvSpPr>
        <p:spPr>
          <a:xfrm>
            <a:off x="12595071" y="4617587"/>
            <a:ext cx="4996019" cy="207042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68" b="1" dirty="0"/>
              <a:t>ACCOMPAGNEMENT</a:t>
            </a:r>
          </a:p>
        </p:txBody>
      </p:sp>
      <p:sp>
        <p:nvSpPr>
          <p:cNvPr id="6" name="Flèche droite 5"/>
          <p:cNvSpPr/>
          <p:nvPr/>
        </p:nvSpPr>
        <p:spPr>
          <a:xfrm>
            <a:off x="7036437" y="5446507"/>
            <a:ext cx="1032342" cy="74265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968"/>
          </a:p>
        </p:txBody>
      </p:sp>
      <p:sp>
        <p:nvSpPr>
          <p:cNvPr id="7" name="Flèche droite 6"/>
          <p:cNvSpPr/>
          <p:nvPr/>
        </p:nvSpPr>
        <p:spPr>
          <a:xfrm>
            <a:off x="11561296" y="5281473"/>
            <a:ext cx="1032342" cy="742651"/>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968"/>
          </a:p>
        </p:txBody>
      </p:sp>
      <p:sp>
        <p:nvSpPr>
          <p:cNvPr id="8" name="ZoneTexte 7"/>
          <p:cNvSpPr txBox="1"/>
          <p:nvPr/>
        </p:nvSpPr>
        <p:spPr>
          <a:xfrm>
            <a:off x="12785226" y="8379943"/>
            <a:ext cx="4513308" cy="1158394"/>
          </a:xfrm>
          <a:prstGeom prst="rect">
            <a:avLst/>
          </a:prstGeom>
          <a:noFill/>
        </p:spPr>
        <p:txBody>
          <a:bodyPr wrap="square" rtlCol="0">
            <a:spAutoFit/>
          </a:bodyPr>
          <a:lstStyle/>
          <a:p>
            <a:pPr algn="ctr"/>
            <a:r>
              <a:rPr lang="fr-FR" sz="2309" dirty="0"/>
              <a:t>Intérêt de distinguer </a:t>
            </a:r>
          </a:p>
          <a:p>
            <a:pPr algn="ctr"/>
            <a:r>
              <a:rPr lang="fr-FR" sz="2309" dirty="0"/>
              <a:t>EVALUATION</a:t>
            </a:r>
          </a:p>
          <a:p>
            <a:pPr algn="ctr"/>
            <a:r>
              <a:rPr lang="fr-FR" sz="2309" dirty="0"/>
              <a:t>Et ACCOMPAGNEMENT</a:t>
            </a:r>
          </a:p>
        </p:txBody>
      </p:sp>
      <p:pic>
        <p:nvPicPr>
          <p:cNvPr id="9" name="Image 8" descr="C:\Users\CDRUAUX\AppData\Local\Microsoft\Windows\Temporary Internet Files\Content.MSO\57E95C20.tmp"/>
          <p:cNvPicPr/>
          <p:nvPr/>
        </p:nvPicPr>
        <p:blipFill>
          <a:blip r:embed="rId3">
            <a:extLst>
              <a:ext uri="{28A0092B-C50C-407E-A947-70E740481C1C}">
                <a14:useLocalDpi xmlns:a14="http://schemas.microsoft.com/office/drawing/2010/main" val="0"/>
              </a:ext>
            </a:extLst>
          </a:blip>
          <a:srcRect/>
          <a:stretch>
            <a:fillRect/>
          </a:stretch>
        </p:blipFill>
        <p:spPr bwMode="auto">
          <a:xfrm>
            <a:off x="13847234" y="9586321"/>
            <a:ext cx="2481941" cy="1574485"/>
          </a:xfrm>
          <a:prstGeom prst="rect">
            <a:avLst/>
          </a:prstGeom>
          <a:noFill/>
          <a:ln>
            <a:noFill/>
          </a:ln>
        </p:spPr>
      </p:pic>
      <p:sp>
        <p:nvSpPr>
          <p:cNvPr id="10" name="ZoneTexte 9"/>
          <p:cNvSpPr txBox="1"/>
          <p:nvPr/>
        </p:nvSpPr>
        <p:spPr>
          <a:xfrm>
            <a:off x="2853008" y="2700947"/>
            <a:ext cx="1167812" cy="549061"/>
          </a:xfrm>
          <a:prstGeom prst="rect">
            <a:avLst/>
          </a:prstGeom>
          <a:noFill/>
          <a:ln>
            <a:solidFill>
              <a:schemeClr val="tx1"/>
            </a:solidFill>
          </a:ln>
        </p:spPr>
        <p:txBody>
          <a:bodyPr wrap="square" rtlCol="0">
            <a:spAutoFit/>
          </a:bodyPr>
          <a:lstStyle/>
          <a:p>
            <a:r>
              <a:rPr lang="fr-FR" sz="2968" dirty="0"/>
              <a:t>CRIP</a:t>
            </a:r>
          </a:p>
        </p:txBody>
      </p:sp>
      <p:cxnSp>
        <p:nvCxnSpPr>
          <p:cNvPr id="14" name="Connecteur droit avec flèche 13"/>
          <p:cNvCxnSpPr/>
          <p:nvPr/>
        </p:nvCxnSpPr>
        <p:spPr>
          <a:xfrm>
            <a:off x="3436914" y="3332465"/>
            <a:ext cx="583906" cy="13713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4761384" y="7150809"/>
            <a:ext cx="1167812" cy="549061"/>
          </a:xfrm>
          <a:prstGeom prst="rect">
            <a:avLst/>
          </a:prstGeom>
          <a:noFill/>
          <a:ln>
            <a:solidFill>
              <a:schemeClr val="tx1"/>
            </a:solidFill>
          </a:ln>
        </p:spPr>
        <p:txBody>
          <a:bodyPr wrap="square" rtlCol="0">
            <a:spAutoFit/>
          </a:bodyPr>
          <a:lstStyle/>
          <a:p>
            <a:pPr algn="ctr"/>
            <a:r>
              <a:rPr lang="fr-FR" sz="2968" dirty="0"/>
              <a:t>PPE</a:t>
            </a:r>
          </a:p>
        </p:txBody>
      </p:sp>
      <p:sp>
        <p:nvSpPr>
          <p:cNvPr id="16" name="ZoneTexte 15"/>
          <p:cNvSpPr txBox="1"/>
          <p:nvPr/>
        </p:nvSpPr>
        <p:spPr>
          <a:xfrm>
            <a:off x="7833416" y="7125945"/>
            <a:ext cx="3938303" cy="549061"/>
          </a:xfrm>
          <a:prstGeom prst="rect">
            <a:avLst/>
          </a:prstGeom>
          <a:noFill/>
          <a:ln>
            <a:solidFill>
              <a:schemeClr val="tx1"/>
            </a:solidFill>
          </a:ln>
        </p:spPr>
        <p:txBody>
          <a:bodyPr wrap="square" rtlCol="0">
            <a:spAutoFit/>
          </a:bodyPr>
          <a:lstStyle/>
          <a:p>
            <a:r>
              <a:rPr lang="fr-FR" sz="2968" dirty="0"/>
              <a:t>Qualification du danger</a:t>
            </a:r>
          </a:p>
        </p:txBody>
      </p:sp>
      <p:sp>
        <p:nvSpPr>
          <p:cNvPr id="17" name="ZoneTexte 16"/>
          <p:cNvSpPr txBox="1"/>
          <p:nvPr/>
        </p:nvSpPr>
        <p:spPr>
          <a:xfrm>
            <a:off x="7833416" y="8379945"/>
            <a:ext cx="3938303" cy="1005788"/>
          </a:xfrm>
          <a:prstGeom prst="rect">
            <a:avLst/>
          </a:prstGeom>
          <a:noFill/>
          <a:ln>
            <a:solidFill>
              <a:schemeClr val="tx1"/>
            </a:solidFill>
          </a:ln>
        </p:spPr>
        <p:txBody>
          <a:bodyPr wrap="square" rtlCol="0">
            <a:spAutoFit/>
          </a:bodyPr>
          <a:lstStyle/>
          <a:p>
            <a:pPr algn="ctr"/>
            <a:r>
              <a:rPr lang="fr-FR" sz="2968" dirty="0"/>
              <a:t>Proposition d’aide, objectifs de travail</a:t>
            </a:r>
          </a:p>
        </p:txBody>
      </p:sp>
      <p:sp>
        <p:nvSpPr>
          <p:cNvPr id="18" name="ZoneTexte 17"/>
          <p:cNvSpPr txBox="1"/>
          <p:nvPr/>
        </p:nvSpPr>
        <p:spPr>
          <a:xfrm>
            <a:off x="6588189" y="2952216"/>
            <a:ext cx="6428758" cy="904222"/>
          </a:xfrm>
          <a:prstGeom prst="rect">
            <a:avLst/>
          </a:prstGeom>
          <a:noFill/>
          <a:ln>
            <a:solidFill>
              <a:schemeClr val="tx1"/>
            </a:solidFill>
          </a:ln>
        </p:spPr>
        <p:txBody>
          <a:bodyPr wrap="square" rtlCol="0">
            <a:spAutoFit/>
          </a:bodyPr>
          <a:lstStyle/>
          <a:p>
            <a:pPr algn="ctr"/>
            <a:r>
              <a:rPr lang="fr-FR" sz="2638" dirty="0"/>
              <a:t>Compétences et mobilisation parentales</a:t>
            </a:r>
          </a:p>
          <a:p>
            <a:pPr algn="ctr"/>
            <a:r>
              <a:rPr lang="fr-FR" sz="2638" dirty="0"/>
              <a:t>Développement dans toutes ses dimensions</a:t>
            </a:r>
          </a:p>
        </p:txBody>
      </p:sp>
      <p:pic>
        <p:nvPicPr>
          <p:cNvPr id="27" name="Image 26" descr="C:\Users\CDRUAUX\AppData\Local\Microsoft\Windows\Temporary Internet Files\Content.MSO\5A6453C2.tmp"/>
          <p:cNvPicPr/>
          <p:nvPr/>
        </p:nvPicPr>
        <p:blipFill rotWithShape="1">
          <a:blip r:embed="rId4">
            <a:extLst>
              <a:ext uri="{28A0092B-C50C-407E-A947-70E740481C1C}">
                <a14:useLocalDpi xmlns:a14="http://schemas.microsoft.com/office/drawing/2010/main" val="0"/>
              </a:ext>
            </a:extLst>
          </a:blip>
          <a:srcRect l="27555" t="20444" r="27111" b="22223"/>
          <a:stretch/>
        </p:blipFill>
        <p:spPr bwMode="auto">
          <a:xfrm rot="965910">
            <a:off x="15291381" y="2617522"/>
            <a:ext cx="1602045" cy="2026116"/>
          </a:xfrm>
          <a:prstGeom prst="rect">
            <a:avLst/>
          </a:prstGeom>
          <a:noFill/>
          <a:ln>
            <a:noFill/>
          </a:ln>
          <a:extLst>
            <a:ext uri="{53640926-AAD7-44D8-BBD7-CCE9431645EC}">
              <a14:shadowObscured xmlns:a14="http://schemas.microsoft.com/office/drawing/2010/main"/>
            </a:ext>
          </a:extLst>
        </p:spPr>
      </p:pic>
      <p:sp>
        <p:nvSpPr>
          <p:cNvPr id="28" name="ZoneTexte 27"/>
          <p:cNvSpPr txBox="1"/>
          <p:nvPr/>
        </p:nvSpPr>
        <p:spPr>
          <a:xfrm>
            <a:off x="6180545" y="1387880"/>
            <a:ext cx="8034137" cy="498278"/>
          </a:xfrm>
          <a:prstGeom prst="rect">
            <a:avLst/>
          </a:prstGeom>
          <a:noFill/>
          <a:ln>
            <a:solidFill>
              <a:schemeClr val="tx1"/>
            </a:solidFill>
          </a:ln>
        </p:spPr>
        <p:txBody>
          <a:bodyPr wrap="square" rtlCol="0">
            <a:spAutoFit/>
          </a:bodyPr>
          <a:lstStyle/>
          <a:p>
            <a:r>
              <a:rPr lang="fr-FR" sz="2638" dirty="0"/>
              <a:t>Trilogie des perceptions : parent, enfant, professionnel</a:t>
            </a:r>
          </a:p>
        </p:txBody>
      </p:sp>
      <p:pic>
        <p:nvPicPr>
          <p:cNvPr id="24" name="Image 23" descr="Poster modern de triple regard - Posters et affiches d'art abstrait –  Artesta"/>
          <p:cNvPicPr/>
          <p:nvPr/>
        </p:nvPicPr>
        <p:blipFill rotWithShape="1">
          <a:blip r:embed="rId5" cstate="print">
            <a:extLst>
              <a:ext uri="{28A0092B-C50C-407E-A947-70E740481C1C}">
                <a14:useLocalDpi xmlns:a14="http://schemas.microsoft.com/office/drawing/2010/main" val="0"/>
              </a:ext>
            </a:extLst>
          </a:blip>
          <a:srcRect l="17039" t="24935" r="18666" b="22857"/>
          <a:stretch/>
        </p:blipFill>
        <p:spPr bwMode="auto">
          <a:xfrm>
            <a:off x="4152130" y="419568"/>
            <a:ext cx="1585183" cy="1936627"/>
          </a:xfrm>
          <a:prstGeom prst="rect">
            <a:avLst/>
          </a:prstGeom>
          <a:noFill/>
          <a:ln>
            <a:noFill/>
          </a:ln>
          <a:extLst>
            <a:ext uri="{53640926-AAD7-44D8-BBD7-CCE9431645EC}">
              <a14:shadowObscured xmlns:a14="http://schemas.microsoft.com/office/drawing/2010/main"/>
            </a:ext>
          </a:extLst>
        </p:spPr>
      </p:pic>
      <p:cxnSp>
        <p:nvCxnSpPr>
          <p:cNvPr id="21" name="Connecteur droit avec flèche 20"/>
          <p:cNvCxnSpPr>
            <a:endCxn id="15" idx="0"/>
          </p:cNvCxnSpPr>
          <p:nvPr/>
        </p:nvCxnSpPr>
        <p:spPr>
          <a:xfrm>
            <a:off x="15345290" y="6795546"/>
            <a:ext cx="0" cy="355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8" idx="2"/>
            <a:endCxn id="4" idx="0"/>
          </p:cNvCxnSpPr>
          <p:nvPr/>
        </p:nvCxnSpPr>
        <p:spPr>
          <a:xfrm>
            <a:off x="9802570" y="3916483"/>
            <a:ext cx="2" cy="701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6" idx="2"/>
            <a:endCxn id="17" idx="0"/>
          </p:cNvCxnSpPr>
          <p:nvPr/>
        </p:nvCxnSpPr>
        <p:spPr>
          <a:xfrm>
            <a:off x="9802568" y="7734960"/>
            <a:ext cx="0" cy="644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4" idx="4"/>
            <a:endCxn id="16" idx="0"/>
          </p:cNvCxnSpPr>
          <p:nvPr/>
        </p:nvCxnSpPr>
        <p:spPr>
          <a:xfrm flipH="1">
            <a:off x="9802570" y="6688012"/>
            <a:ext cx="2" cy="437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95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CustomShape 1"/>
          <p:cNvSpPr/>
          <p:nvPr/>
        </p:nvSpPr>
        <p:spPr>
          <a:xfrm>
            <a:off x="3549482" y="177297"/>
            <a:ext cx="13001575" cy="2182166"/>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nchor="ctr">
            <a:normAutofit/>
          </a:bodyPr>
          <a:lstStyle/>
          <a:p>
            <a:pPr algn="ctr">
              <a:lnSpc>
                <a:spcPct val="90000"/>
              </a:lnSpc>
            </a:pPr>
            <a:r>
              <a:rPr lang="fr-FR" sz="4617" spc="-2" dirty="0">
                <a:solidFill>
                  <a:srgbClr val="000000"/>
                </a:solidFill>
                <a:latin typeface="Calibri Light"/>
                <a:ea typeface="DejaVu Sans"/>
              </a:rPr>
              <a:t>Démarche évaluative de l’ESOPPE</a:t>
            </a:r>
            <a:endParaRPr lang="fr-FR" sz="4617" spc="-2" dirty="0">
              <a:latin typeface="Arial"/>
            </a:endParaRPr>
          </a:p>
        </p:txBody>
      </p:sp>
      <p:sp>
        <p:nvSpPr>
          <p:cNvPr id="473" name="CustomShape 2"/>
          <p:cNvSpPr/>
          <p:nvPr/>
        </p:nvSpPr>
        <p:spPr>
          <a:xfrm>
            <a:off x="3549482" y="3498629"/>
            <a:ext cx="13001575" cy="3549284"/>
          </a:xfrm>
          <a:prstGeom prst="rect">
            <a:avLst/>
          </a:prstGeom>
          <a:noFill/>
          <a:ln>
            <a:noFill/>
          </a:ln>
        </p:spPr>
        <p:style>
          <a:lnRef idx="0">
            <a:scrgbClr r="0" g="0" b="0"/>
          </a:lnRef>
          <a:fillRef idx="0">
            <a:scrgbClr r="0" g="0" b="0"/>
          </a:fillRef>
          <a:effectRef idx="0">
            <a:scrgbClr r="0" g="0" b="0"/>
          </a:effectRef>
          <a:fontRef idx="minor"/>
        </p:style>
      </p:sp>
      <p:pic>
        <p:nvPicPr>
          <p:cNvPr id="474" name="image2.jpeg"/>
          <p:cNvPicPr/>
          <p:nvPr/>
        </p:nvPicPr>
        <p:blipFill>
          <a:blip r:embed="rId3"/>
          <a:stretch/>
        </p:blipFill>
        <p:spPr>
          <a:xfrm>
            <a:off x="11977769" y="9639086"/>
            <a:ext cx="2574552" cy="1323190"/>
          </a:xfrm>
          <a:prstGeom prst="rect">
            <a:avLst/>
          </a:prstGeom>
          <a:ln>
            <a:noFill/>
          </a:ln>
        </p:spPr>
      </p:pic>
      <p:sp>
        <p:nvSpPr>
          <p:cNvPr id="475" name="CustomShape 3"/>
          <p:cNvSpPr/>
          <p:nvPr/>
        </p:nvSpPr>
        <p:spPr>
          <a:xfrm>
            <a:off x="5244281" y="5045616"/>
            <a:ext cx="5913692" cy="605498"/>
          </a:xfrm>
          <a:prstGeom prst="rect">
            <a:avLst/>
          </a:prstGeom>
          <a:noFill/>
          <a:ln>
            <a:noFill/>
          </a:ln>
        </p:spPr>
        <p:style>
          <a:lnRef idx="0">
            <a:scrgbClr r="0" g="0" b="0"/>
          </a:lnRef>
          <a:fillRef idx="0">
            <a:scrgbClr r="0" g="0" b="0"/>
          </a:fillRef>
          <a:effectRef idx="0">
            <a:scrgbClr r="0" g="0" b="0"/>
          </a:effectRef>
          <a:fontRef idx="minor"/>
        </p:style>
      </p:sp>
      <p:sp>
        <p:nvSpPr>
          <p:cNvPr id="476" name="CustomShape 4"/>
          <p:cNvSpPr/>
          <p:nvPr/>
        </p:nvSpPr>
        <p:spPr>
          <a:xfrm>
            <a:off x="5244281" y="5984137"/>
            <a:ext cx="10949413" cy="554446"/>
          </a:xfrm>
          <a:prstGeom prst="rect">
            <a:avLst/>
          </a:prstGeom>
          <a:noFill/>
          <a:ln>
            <a:noFill/>
          </a:ln>
        </p:spPr>
        <p:style>
          <a:lnRef idx="0">
            <a:scrgbClr r="0" g="0" b="0"/>
          </a:lnRef>
          <a:fillRef idx="0">
            <a:scrgbClr r="0" g="0" b="0"/>
          </a:fillRef>
          <a:effectRef idx="0">
            <a:scrgbClr r="0" g="0" b="0"/>
          </a:effectRef>
          <a:fontRef idx="minor"/>
        </p:style>
      </p:sp>
      <p:grpSp>
        <p:nvGrpSpPr>
          <p:cNvPr id="477" name="Group 5"/>
          <p:cNvGrpSpPr/>
          <p:nvPr/>
        </p:nvGrpSpPr>
        <p:grpSpPr>
          <a:xfrm>
            <a:off x="3110199" y="4766612"/>
            <a:ext cx="13903291" cy="1205652"/>
            <a:chOff x="362160" y="2890440"/>
            <a:chExt cx="8431560" cy="731160"/>
          </a:xfrm>
        </p:grpSpPr>
        <p:sp>
          <p:nvSpPr>
            <p:cNvPr id="478" name="CustomShape 6"/>
            <p:cNvSpPr/>
            <p:nvPr/>
          </p:nvSpPr>
          <p:spPr>
            <a:xfrm>
              <a:off x="362160" y="2890440"/>
              <a:ext cx="1831320" cy="731160"/>
            </a:xfrm>
            <a:prstGeom prst="chevron">
              <a:avLst>
                <a:gd name="adj" fmla="val 50000"/>
              </a:avLst>
            </a:prstGeom>
            <a:solidFill>
              <a:srgbClr val="5B9BD5"/>
            </a:solidFill>
            <a:ln w="25560">
              <a:solidFill>
                <a:srgbClr val="FFFFFF"/>
              </a:solidFill>
              <a:round/>
            </a:ln>
          </p:spPr>
          <p:style>
            <a:lnRef idx="0">
              <a:scrgbClr r="0" g="0" b="0"/>
            </a:lnRef>
            <a:fillRef idx="0">
              <a:scrgbClr r="0" g="0" b="0"/>
            </a:fillRef>
            <a:effectRef idx="0">
              <a:scrgbClr r="0" g="0" b="0"/>
            </a:effectRef>
            <a:fontRef idx="minor"/>
          </p:style>
          <p:txBody>
            <a:bodyPr lIns="65892" tIns="21964" rIns="21964" bIns="21964" anchor="ctr">
              <a:noAutofit/>
            </a:bodyPr>
            <a:lstStyle/>
            <a:p>
              <a:pPr algn="ctr">
                <a:lnSpc>
                  <a:spcPct val="90000"/>
                </a:lnSpc>
                <a:spcAft>
                  <a:spcPts val="576"/>
                </a:spcAft>
              </a:pPr>
              <a:r>
                <a:rPr lang="fr-FR" sz="1649" spc="-2">
                  <a:solidFill>
                    <a:srgbClr val="FFFFFF"/>
                  </a:solidFill>
                  <a:latin typeface="Calibri"/>
                  <a:ea typeface="DejaVu Sans"/>
                </a:rPr>
                <a:t>PREPARATION</a:t>
              </a:r>
              <a:endParaRPr lang="fr-FR" sz="1649" spc="-2">
                <a:latin typeface="Arial"/>
              </a:endParaRPr>
            </a:p>
          </p:txBody>
        </p:sp>
        <p:sp>
          <p:nvSpPr>
            <p:cNvPr id="479" name="CustomShape 7"/>
            <p:cNvSpPr/>
            <p:nvPr/>
          </p:nvSpPr>
          <p:spPr>
            <a:xfrm>
              <a:off x="2012400" y="2890440"/>
              <a:ext cx="1831320" cy="731160"/>
            </a:xfrm>
            <a:prstGeom prst="chevron">
              <a:avLst>
                <a:gd name="adj" fmla="val 50000"/>
              </a:avLst>
            </a:prstGeom>
            <a:solidFill>
              <a:srgbClr val="5B9BD5"/>
            </a:solidFill>
            <a:ln w="25560">
              <a:solidFill>
                <a:srgbClr val="FFFFFF"/>
              </a:solidFill>
              <a:round/>
            </a:ln>
          </p:spPr>
          <p:style>
            <a:lnRef idx="0">
              <a:scrgbClr r="0" g="0" b="0"/>
            </a:lnRef>
            <a:fillRef idx="0">
              <a:scrgbClr r="0" g="0" b="0"/>
            </a:fillRef>
            <a:effectRef idx="0">
              <a:scrgbClr r="0" g="0" b="0"/>
            </a:effectRef>
            <a:fontRef idx="minor"/>
          </p:style>
          <p:txBody>
            <a:bodyPr lIns="65892" tIns="21964" rIns="21964" bIns="21964" anchor="ctr">
              <a:noAutofit/>
            </a:bodyPr>
            <a:lstStyle/>
            <a:p>
              <a:pPr algn="ctr">
                <a:lnSpc>
                  <a:spcPct val="90000"/>
                </a:lnSpc>
                <a:spcAft>
                  <a:spcPts val="576"/>
                </a:spcAft>
              </a:pPr>
              <a:r>
                <a:rPr lang="fr-FR" sz="1649" spc="-2">
                  <a:solidFill>
                    <a:srgbClr val="FFFFFF"/>
                  </a:solidFill>
                  <a:latin typeface="Calibri"/>
                  <a:ea typeface="DejaVu Sans"/>
                </a:rPr>
                <a:t>OBSERVATION</a:t>
              </a:r>
              <a:endParaRPr lang="fr-FR" sz="1649" spc="-2">
                <a:latin typeface="Arial"/>
              </a:endParaRPr>
            </a:p>
          </p:txBody>
        </p:sp>
        <p:sp>
          <p:nvSpPr>
            <p:cNvPr id="480" name="CustomShape 8"/>
            <p:cNvSpPr/>
            <p:nvPr/>
          </p:nvSpPr>
          <p:spPr>
            <a:xfrm>
              <a:off x="3662280" y="2890440"/>
              <a:ext cx="1831320" cy="731160"/>
            </a:xfrm>
            <a:prstGeom prst="chevron">
              <a:avLst>
                <a:gd name="adj" fmla="val 50000"/>
              </a:avLst>
            </a:prstGeom>
            <a:solidFill>
              <a:srgbClr val="5B9BD5"/>
            </a:solidFill>
            <a:ln w="25560">
              <a:solidFill>
                <a:srgbClr val="FFFFFF"/>
              </a:solidFill>
              <a:round/>
            </a:ln>
          </p:spPr>
          <p:style>
            <a:lnRef idx="0">
              <a:scrgbClr r="0" g="0" b="0"/>
            </a:lnRef>
            <a:fillRef idx="0">
              <a:scrgbClr r="0" g="0" b="0"/>
            </a:fillRef>
            <a:effectRef idx="0">
              <a:scrgbClr r="0" g="0" b="0"/>
            </a:effectRef>
            <a:fontRef idx="minor"/>
          </p:style>
          <p:txBody>
            <a:bodyPr lIns="65892" tIns="21964" rIns="21964" bIns="21964" anchor="ctr">
              <a:noAutofit/>
            </a:bodyPr>
            <a:lstStyle/>
            <a:p>
              <a:pPr algn="ctr">
                <a:lnSpc>
                  <a:spcPct val="90000"/>
                </a:lnSpc>
                <a:spcAft>
                  <a:spcPts val="576"/>
                </a:spcAft>
              </a:pPr>
              <a:r>
                <a:rPr lang="fr-FR" sz="1649" spc="-2">
                  <a:solidFill>
                    <a:srgbClr val="FFFFFF"/>
                  </a:solidFill>
                  <a:latin typeface="Calibri"/>
                  <a:ea typeface="DejaVu Sans"/>
                </a:rPr>
                <a:t>MISE EN PERSPECTIVE</a:t>
              </a:r>
              <a:endParaRPr lang="fr-FR" sz="1649" spc="-2">
                <a:latin typeface="Arial"/>
              </a:endParaRPr>
            </a:p>
          </p:txBody>
        </p:sp>
        <p:sp>
          <p:nvSpPr>
            <p:cNvPr id="481" name="CustomShape 9"/>
            <p:cNvSpPr/>
            <p:nvPr/>
          </p:nvSpPr>
          <p:spPr>
            <a:xfrm>
              <a:off x="5312160" y="2890440"/>
              <a:ext cx="1831320" cy="731160"/>
            </a:xfrm>
            <a:prstGeom prst="chevron">
              <a:avLst>
                <a:gd name="adj" fmla="val 50000"/>
              </a:avLst>
            </a:prstGeom>
            <a:solidFill>
              <a:srgbClr val="5B9BD5"/>
            </a:solidFill>
            <a:ln w="25560">
              <a:solidFill>
                <a:srgbClr val="FFFFFF"/>
              </a:solidFill>
              <a:round/>
            </a:ln>
          </p:spPr>
          <p:style>
            <a:lnRef idx="0">
              <a:scrgbClr r="0" g="0" b="0"/>
            </a:lnRef>
            <a:fillRef idx="0">
              <a:scrgbClr r="0" g="0" b="0"/>
            </a:fillRef>
            <a:effectRef idx="0">
              <a:scrgbClr r="0" g="0" b="0"/>
            </a:effectRef>
            <a:fontRef idx="minor"/>
          </p:style>
          <p:txBody>
            <a:bodyPr lIns="65892" tIns="21964" rIns="21964" bIns="21964" anchor="ctr">
              <a:noAutofit/>
            </a:bodyPr>
            <a:lstStyle/>
            <a:p>
              <a:pPr algn="ctr">
                <a:lnSpc>
                  <a:spcPct val="90000"/>
                </a:lnSpc>
                <a:spcAft>
                  <a:spcPts val="576"/>
                </a:spcAft>
              </a:pPr>
              <a:r>
                <a:rPr lang="fr-FR" sz="1649" spc="-2">
                  <a:solidFill>
                    <a:srgbClr val="FFFFFF"/>
                  </a:solidFill>
                  <a:latin typeface="Calibri"/>
                  <a:ea typeface="DejaVu Sans"/>
                </a:rPr>
                <a:t>CARACTERISATION DE LA SITUATION</a:t>
              </a:r>
              <a:endParaRPr lang="fr-FR" sz="1649" spc="-2">
                <a:latin typeface="Arial"/>
              </a:endParaRPr>
            </a:p>
          </p:txBody>
        </p:sp>
        <p:sp>
          <p:nvSpPr>
            <p:cNvPr id="482" name="CustomShape 10"/>
            <p:cNvSpPr/>
            <p:nvPr/>
          </p:nvSpPr>
          <p:spPr>
            <a:xfrm>
              <a:off x="6962400" y="2890440"/>
              <a:ext cx="1831320" cy="731160"/>
            </a:xfrm>
            <a:prstGeom prst="chevron">
              <a:avLst>
                <a:gd name="adj" fmla="val 50000"/>
              </a:avLst>
            </a:prstGeom>
            <a:solidFill>
              <a:srgbClr val="5B9BD5"/>
            </a:solidFill>
            <a:ln w="25560">
              <a:solidFill>
                <a:srgbClr val="FFFFFF"/>
              </a:solidFill>
              <a:round/>
            </a:ln>
          </p:spPr>
          <p:style>
            <a:lnRef idx="0">
              <a:scrgbClr r="0" g="0" b="0"/>
            </a:lnRef>
            <a:fillRef idx="0">
              <a:scrgbClr r="0" g="0" b="0"/>
            </a:fillRef>
            <a:effectRef idx="0">
              <a:scrgbClr r="0" g="0" b="0"/>
            </a:effectRef>
            <a:fontRef idx="minor"/>
          </p:style>
          <p:txBody>
            <a:bodyPr lIns="65892" tIns="21964" rIns="21964" bIns="21964" anchor="ctr">
              <a:noAutofit/>
            </a:bodyPr>
            <a:lstStyle/>
            <a:p>
              <a:pPr algn="ctr">
                <a:lnSpc>
                  <a:spcPct val="90000"/>
                </a:lnSpc>
                <a:spcAft>
                  <a:spcPts val="576"/>
                </a:spcAft>
              </a:pPr>
              <a:r>
                <a:rPr lang="fr-FR" sz="1649" spc="-2">
                  <a:solidFill>
                    <a:srgbClr val="FFFFFF"/>
                  </a:solidFill>
                  <a:latin typeface="Calibri"/>
                  <a:ea typeface="DejaVu Sans"/>
                </a:rPr>
                <a:t>DEFINITION DES OBJECTIFS</a:t>
              </a:r>
              <a:endParaRPr lang="fr-FR" sz="1649" spc="-2">
                <a:latin typeface="Arial"/>
              </a:endParaRPr>
            </a:p>
          </p:txBody>
        </p:sp>
      </p:grpSp>
      <p:sp>
        <p:nvSpPr>
          <p:cNvPr id="483" name="CustomShape 11"/>
          <p:cNvSpPr/>
          <p:nvPr/>
        </p:nvSpPr>
        <p:spPr>
          <a:xfrm>
            <a:off x="3229518" y="6263141"/>
            <a:ext cx="2180978" cy="2323448"/>
          </a:xfrm>
          <a:prstGeom prst="roundRect">
            <a:avLst>
              <a:gd name="adj" fmla="val 16667"/>
            </a:avLst>
          </a:prstGeom>
          <a:solidFill>
            <a:srgbClr val="00C9C4"/>
          </a:solidFill>
          <a:ln w="25560">
            <a:solidFill>
              <a:srgbClr val="00C9C4"/>
            </a:solidFill>
            <a:round/>
          </a:ln>
        </p:spPr>
        <p:style>
          <a:lnRef idx="0">
            <a:scrgbClr r="0" g="0" b="0"/>
          </a:lnRef>
          <a:fillRef idx="0">
            <a:scrgbClr r="0" g="0" b="0"/>
          </a:fillRef>
          <a:effectRef idx="0">
            <a:scrgbClr r="0" g="0" b="0"/>
          </a:effectRef>
          <a:fontRef idx="minor"/>
        </p:style>
      </p:sp>
      <p:sp>
        <p:nvSpPr>
          <p:cNvPr id="484" name="CustomShape 12"/>
          <p:cNvSpPr/>
          <p:nvPr/>
        </p:nvSpPr>
        <p:spPr>
          <a:xfrm>
            <a:off x="3315000" y="6542146"/>
            <a:ext cx="2010608" cy="1672580"/>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spAutoFit/>
          </a:bodyPr>
          <a:lstStyle/>
          <a:p>
            <a:pPr algn="ctr">
              <a:lnSpc>
                <a:spcPct val="100000"/>
              </a:lnSpc>
            </a:pPr>
            <a:r>
              <a:rPr lang="fr-FR" sz="1649" spc="-2">
                <a:solidFill>
                  <a:srgbClr val="000000"/>
                </a:solidFill>
                <a:latin typeface="Calibri"/>
                <a:ea typeface="DejaVu Sans"/>
              </a:rPr>
              <a:t>Elaboration de la stratégie évaluative</a:t>
            </a:r>
            <a:endParaRPr lang="fr-FR" sz="1649" spc="-2">
              <a:latin typeface="Arial"/>
            </a:endParaRPr>
          </a:p>
          <a:p>
            <a:pPr algn="ctr">
              <a:lnSpc>
                <a:spcPct val="100000"/>
              </a:lnSpc>
            </a:pPr>
            <a:endParaRPr lang="fr-FR" sz="1649" spc="-2">
              <a:latin typeface="Arial"/>
            </a:endParaRPr>
          </a:p>
          <a:p>
            <a:pPr algn="ctr">
              <a:lnSpc>
                <a:spcPct val="100000"/>
              </a:lnSpc>
            </a:pPr>
            <a:endParaRPr lang="fr-FR" sz="1649" spc="-2">
              <a:latin typeface="Arial"/>
            </a:endParaRPr>
          </a:p>
          <a:p>
            <a:pPr algn="ctr">
              <a:lnSpc>
                <a:spcPct val="100000"/>
              </a:lnSpc>
            </a:pPr>
            <a:r>
              <a:rPr lang="fr-FR" sz="1649" spc="-2">
                <a:solidFill>
                  <a:srgbClr val="000000"/>
                </a:solidFill>
                <a:latin typeface="Calibri"/>
                <a:ea typeface="DejaVu Sans"/>
              </a:rPr>
              <a:t>Données administratives</a:t>
            </a:r>
            <a:endParaRPr lang="fr-FR" sz="1649" spc="-2">
              <a:latin typeface="Arial"/>
            </a:endParaRPr>
          </a:p>
        </p:txBody>
      </p:sp>
      <p:sp>
        <p:nvSpPr>
          <p:cNvPr id="485" name="CustomShape 13"/>
          <p:cNvSpPr/>
          <p:nvPr/>
        </p:nvSpPr>
        <p:spPr>
          <a:xfrm>
            <a:off x="5802882" y="6263141"/>
            <a:ext cx="2396464" cy="2323448"/>
          </a:xfrm>
          <a:prstGeom prst="roundRect">
            <a:avLst>
              <a:gd name="adj" fmla="val 16667"/>
            </a:avLst>
          </a:prstGeom>
          <a:solidFill>
            <a:srgbClr val="00C9C4"/>
          </a:solidFill>
          <a:ln w="25560">
            <a:solidFill>
              <a:srgbClr val="43729D"/>
            </a:solidFill>
            <a:round/>
          </a:ln>
        </p:spPr>
        <p:style>
          <a:lnRef idx="0">
            <a:scrgbClr r="0" g="0" b="0"/>
          </a:lnRef>
          <a:fillRef idx="0">
            <a:scrgbClr r="0" g="0" b="0"/>
          </a:fillRef>
          <a:effectRef idx="0">
            <a:scrgbClr r="0" g="0" b="0"/>
          </a:effectRef>
          <a:fontRef idx="minor"/>
        </p:style>
        <p:txBody>
          <a:bodyPr lIns="148406" tIns="74203" rIns="148406" bIns="74203" anchor="ctr">
            <a:noAutofit/>
          </a:bodyPr>
          <a:lstStyle/>
          <a:p>
            <a:pPr algn="ctr">
              <a:lnSpc>
                <a:spcPct val="100000"/>
              </a:lnSpc>
            </a:pPr>
            <a:r>
              <a:rPr lang="fr-FR" sz="1649" spc="-2">
                <a:solidFill>
                  <a:srgbClr val="000000"/>
                </a:solidFill>
                <a:latin typeface="Calibri"/>
                <a:ea typeface="DejaVu Sans"/>
              </a:rPr>
              <a:t>Recueil des éléments:</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Contexte</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Santé et développement de l’enfant</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Parentalité</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Possibilité de mobilisation</a:t>
            </a:r>
            <a:endParaRPr lang="fr-FR" sz="1649" spc="-2">
              <a:latin typeface="Arial"/>
            </a:endParaRPr>
          </a:p>
        </p:txBody>
      </p:sp>
      <p:sp>
        <p:nvSpPr>
          <p:cNvPr id="486" name="CustomShape 14"/>
          <p:cNvSpPr/>
          <p:nvPr/>
        </p:nvSpPr>
        <p:spPr>
          <a:xfrm>
            <a:off x="8510406" y="6314193"/>
            <a:ext cx="2396464" cy="2323448"/>
          </a:xfrm>
          <a:prstGeom prst="roundRect">
            <a:avLst>
              <a:gd name="adj" fmla="val 16667"/>
            </a:avLst>
          </a:prstGeom>
          <a:solidFill>
            <a:srgbClr val="00C9C4"/>
          </a:solidFill>
          <a:ln w="25560">
            <a:solidFill>
              <a:srgbClr val="43729D"/>
            </a:solidFill>
            <a:round/>
          </a:ln>
        </p:spPr>
        <p:style>
          <a:lnRef idx="0">
            <a:scrgbClr r="0" g="0" b="0"/>
          </a:lnRef>
          <a:fillRef idx="0">
            <a:scrgbClr r="0" g="0" b="0"/>
          </a:fillRef>
          <a:effectRef idx="0">
            <a:scrgbClr r="0" g="0" b="0"/>
          </a:effectRef>
          <a:fontRef idx="minor"/>
        </p:style>
        <p:txBody>
          <a:bodyPr lIns="148406" tIns="74203" rIns="148406" bIns="74203" anchor="ctr">
            <a:noAutofit/>
          </a:bodyPr>
          <a:lstStyle/>
          <a:p>
            <a:pPr algn="ctr">
              <a:lnSpc>
                <a:spcPct val="100000"/>
              </a:lnSpc>
            </a:pPr>
            <a:r>
              <a:rPr lang="fr-FR" sz="1649" spc="-2">
                <a:solidFill>
                  <a:srgbClr val="000000"/>
                </a:solidFill>
                <a:latin typeface="Calibri"/>
                <a:ea typeface="DejaVu Sans"/>
              </a:rPr>
              <a:t>Classement des indicateurs:</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maltraitance</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Souffrance infantile</a:t>
            </a:r>
            <a:endParaRPr lang="fr-FR" sz="1649" spc="-2">
              <a:latin typeface="Arial"/>
            </a:endParaRPr>
          </a:p>
          <a:p>
            <a:pPr marL="282573" indent="-279011" algn="ctr">
              <a:buClr>
                <a:srgbClr val="000000"/>
              </a:buClr>
              <a:buFont typeface="Arial"/>
              <a:buChar char="•"/>
            </a:pPr>
            <a:r>
              <a:rPr lang="fr-FR" sz="1649" spc="-2">
                <a:solidFill>
                  <a:srgbClr val="000000"/>
                </a:solidFill>
                <a:latin typeface="Calibri"/>
                <a:ea typeface="DejaVu Sans"/>
              </a:rPr>
              <a:t>Compétences parentales</a:t>
            </a:r>
            <a:endParaRPr lang="fr-FR" sz="1649" spc="-2">
              <a:latin typeface="Arial"/>
            </a:endParaRPr>
          </a:p>
        </p:txBody>
      </p:sp>
      <p:sp>
        <p:nvSpPr>
          <p:cNvPr id="487" name="CustomShape 15"/>
          <p:cNvSpPr/>
          <p:nvPr/>
        </p:nvSpPr>
        <p:spPr>
          <a:xfrm>
            <a:off x="11292726" y="6323097"/>
            <a:ext cx="2396464" cy="2323448"/>
          </a:xfrm>
          <a:prstGeom prst="roundRect">
            <a:avLst>
              <a:gd name="adj" fmla="val 16667"/>
            </a:avLst>
          </a:prstGeom>
          <a:solidFill>
            <a:srgbClr val="00C9C4"/>
          </a:solidFill>
          <a:ln w="25560">
            <a:solidFill>
              <a:srgbClr val="43729D"/>
            </a:solidFill>
            <a:round/>
          </a:ln>
        </p:spPr>
        <p:style>
          <a:lnRef idx="0">
            <a:scrgbClr r="0" g="0" b="0"/>
          </a:lnRef>
          <a:fillRef idx="0">
            <a:scrgbClr r="0" g="0" b="0"/>
          </a:fillRef>
          <a:effectRef idx="0">
            <a:scrgbClr r="0" g="0" b="0"/>
          </a:effectRef>
          <a:fontRef idx="minor"/>
        </p:style>
        <p:txBody>
          <a:bodyPr lIns="148406" tIns="74203" rIns="148406" bIns="74203" anchor="ctr">
            <a:noAutofit/>
          </a:bodyPr>
          <a:lstStyle/>
          <a:p>
            <a:pPr algn="ctr">
              <a:lnSpc>
                <a:spcPct val="100000"/>
              </a:lnSpc>
            </a:pPr>
            <a:r>
              <a:rPr lang="fr-FR" sz="1649" spc="-2">
                <a:solidFill>
                  <a:srgbClr val="000000"/>
                </a:solidFill>
                <a:latin typeface="Calibri"/>
                <a:ea typeface="DejaVu Sans"/>
              </a:rPr>
              <a:t>Qualification notion de danger</a:t>
            </a:r>
            <a:endParaRPr lang="fr-FR" sz="1649" spc="-2">
              <a:latin typeface="Arial"/>
            </a:endParaRPr>
          </a:p>
        </p:txBody>
      </p:sp>
      <p:sp>
        <p:nvSpPr>
          <p:cNvPr id="488" name="CustomShape 16"/>
          <p:cNvSpPr/>
          <p:nvPr/>
        </p:nvSpPr>
        <p:spPr>
          <a:xfrm>
            <a:off x="14108290" y="6346248"/>
            <a:ext cx="2396464" cy="2323448"/>
          </a:xfrm>
          <a:prstGeom prst="roundRect">
            <a:avLst>
              <a:gd name="adj" fmla="val 16667"/>
            </a:avLst>
          </a:prstGeom>
          <a:solidFill>
            <a:srgbClr val="00C9C4"/>
          </a:solidFill>
          <a:ln w="25560">
            <a:solidFill>
              <a:srgbClr val="43729D"/>
            </a:solidFill>
            <a:round/>
          </a:ln>
        </p:spPr>
        <p:style>
          <a:lnRef idx="0">
            <a:scrgbClr r="0" g="0" b="0"/>
          </a:lnRef>
          <a:fillRef idx="0">
            <a:scrgbClr r="0" g="0" b="0"/>
          </a:fillRef>
          <a:effectRef idx="0">
            <a:scrgbClr r="0" g="0" b="0"/>
          </a:effectRef>
          <a:fontRef idx="minor"/>
        </p:style>
        <p:txBody>
          <a:bodyPr lIns="148406" tIns="74203" rIns="148406" bIns="74203" anchor="ctr">
            <a:noAutofit/>
          </a:bodyPr>
          <a:lstStyle/>
          <a:p>
            <a:pPr algn="ctr">
              <a:lnSpc>
                <a:spcPct val="100000"/>
              </a:lnSpc>
            </a:pPr>
            <a:r>
              <a:rPr lang="fr-FR" sz="1649" spc="-2">
                <a:solidFill>
                  <a:srgbClr val="000000"/>
                </a:solidFill>
                <a:latin typeface="Calibri"/>
                <a:ea typeface="DejaVu Sans"/>
              </a:rPr>
              <a:t>Actions de prévention</a:t>
            </a:r>
            <a:endParaRPr lang="fr-FR" sz="1649" spc="-2">
              <a:latin typeface="Arial"/>
            </a:endParaRPr>
          </a:p>
          <a:p>
            <a:pPr algn="ctr">
              <a:lnSpc>
                <a:spcPct val="100000"/>
              </a:lnSpc>
            </a:pPr>
            <a:endParaRPr lang="fr-FR" sz="1649" spc="-2">
              <a:latin typeface="Arial"/>
            </a:endParaRPr>
          </a:p>
          <a:p>
            <a:pPr algn="ctr">
              <a:lnSpc>
                <a:spcPct val="100000"/>
              </a:lnSpc>
            </a:pPr>
            <a:r>
              <a:rPr lang="fr-FR" sz="1649" spc="-2">
                <a:solidFill>
                  <a:srgbClr val="000000"/>
                </a:solidFill>
                <a:latin typeface="Calibri"/>
                <a:ea typeface="DejaVu Sans"/>
              </a:rPr>
              <a:t>Mesures de protection</a:t>
            </a:r>
            <a:endParaRPr lang="fr-FR" sz="1649" spc="-2">
              <a:latin typeface="Arial"/>
            </a:endParaRPr>
          </a:p>
        </p:txBody>
      </p:sp>
      <p:sp>
        <p:nvSpPr>
          <p:cNvPr id="490" name="CustomShape 18"/>
          <p:cNvSpPr/>
          <p:nvPr/>
        </p:nvSpPr>
        <p:spPr>
          <a:xfrm>
            <a:off x="5802882" y="3244558"/>
            <a:ext cx="5355091" cy="1116015"/>
          </a:xfrm>
          <a:prstGeom prst="leftRightArrow">
            <a:avLst>
              <a:gd name="adj1" fmla="val 50000"/>
              <a:gd name="adj2" fmla="val 50000"/>
            </a:avLst>
          </a:prstGeom>
          <a:solidFill>
            <a:srgbClr val="CC0066"/>
          </a:solidFill>
          <a:ln w="25560">
            <a:solidFill>
              <a:srgbClr val="43729D"/>
            </a:solidFill>
            <a:round/>
          </a:ln>
        </p:spPr>
        <p:style>
          <a:lnRef idx="0">
            <a:scrgbClr r="0" g="0" b="0"/>
          </a:lnRef>
          <a:fillRef idx="0">
            <a:scrgbClr r="0" g="0" b="0"/>
          </a:fillRef>
          <a:effectRef idx="0">
            <a:scrgbClr r="0" g="0" b="0"/>
          </a:effectRef>
          <a:fontRef idx="minor"/>
        </p:style>
      </p:sp>
      <p:sp>
        <p:nvSpPr>
          <p:cNvPr id="491" name="CustomShape 19"/>
          <p:cNvSpPr/>
          <p:nvPr/>
        </p:nvSpPr>
        <p:spPr>
          <a:xfrm>
            <a:off x="6579344" y="3498629"/>
            <a:ext cx="3903084" cy="606583"/>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spAutoFit/>
          </a:bodyPr>
          <a:lstStyle/>
          <a:p>
            <a:pPr algn="ctr">
              <a:lnSpc>
                <a:spcPct val="100000"/>
              </a:lnSpc>
            </a:pPr>
            <a:r>
              <a:rPr lang="fr-FR" sz="2968" spc="-2">
                <a:solidFill>
                  <a:srgbClr val="FFFFFF"/>
                </a:solidFill>
                <a:latin typeface="Calibri"/>
                <a:ea typeface="DejaVu Sans"/>
              </a:rPr>
              <a:t>GUIDES CLINIQUES</a:t>
            </a:r>
            <a:endParaRPr lang="fr-FR" sz="2968" spc="-2">
              <a:latin typeface="Arial"/>
            </a:endParaRPr>
          </a:p>
        </p:txBody>
      </p:sp>
      <p:grpSp>
        <p:nvGrpSpPr>
          <p:cNvPr id="2" name="Groupe 1"/>
          <p:cNvGrpSpPr/>
          <p:nvPr/>
        </p:nvGrpSpPr>
        <p:grpSpPr>
          <a:xfrm>
            <a:off x="3071020" y="2113703"/>
            <a:ext cx="13275236" cy="1116015"/>
            <a:chOff x="338400" y="1281600"/>
            <a:chExt cx="8050680" cy="676800"/>
          </a:xfrm>
        </p:grpSpPr>
        <p:sp>
          <p:nvSpPr>
            <p:cNvPr id="489" name="CustomShape 17"/>
            <p:cNvSpPr/>
            <p:nvPr/>
          </p:nvSpPr>
          <p:spPr>
            <a:xfrm>
              <a:off x="338400" y="1281600"/>
              <a:ext cx="8050680" cy="676800"/>
            </a:xfrm>
            <a:prstGeom prst="leftRightArrow">
              <a:avLst>
                <a:gd name="adj1" fmla="val 50000"/>
                <a:gd name="adj2" fmla="val 50000"/>
              </a:avLst>
            </a:prstGeom>
            <a:solidFill>
              <a:srgbClr val="FFC000"/>
            </a:solidFill>
            <a:ln w="25560">
              <a:solidFill>
                <a:srgbClr val="43729D"/>
              </a:solidFill>
              <a:round/>
            </a:ln>
          </p:spPr>
          <p:style>
            <a:lnRef idx="0">
              <a:scrgbClr r="0" g="0" b="0"/>
            </a:lnRef>
            <a:fillRef idx="0">
              <a:scrgbClr r="0" g="0" b="0"/>
            </a:fillRef>
            <a:effectRef idx="0">
              <a:scrgbClr r="0" g="0" b="0"/>
            </a:effectRef>
            <a:fontRef idx="minor"/>
          </p:style>
        </p:sp>
        <p:sp>
          <p:nvSpPr>
            <p:cNvPr id="492" name="CustomShape 20"/>
            <p:cNvSpPr/>
            <p:nvPr/>
          </p:nvSpPr>
          <p:spPr>
            <a:xfrm>
              <a:off x="983520" y="1436400"/>
              <a:ext cx="6760080" cy="367858"/>
            </a:xfrm>
            <a:prstGeom prst="rect">
              <a:avLst/>
            </a:prstGeom>
            <a:noFill/>
            <a:ln>
              <a:noFill/>
            </a:ln>
          </p:spPr>
          <p:style>
            <a:lnRef idx="0">
              <a:scrgbClr r="0" g="0" b="0"/>
            </a:lnRef>
            <a:fillRef idx="0">
              <a:scrgbClr r="0" g="0" b="0"/>
            </a:fillRef>
            <a:effectRef idx="0">
              <a:scrgbClr r="0" g="0" b="0"/>
            </a:effectRef>
            <a:fontRef idx="minor"/>
          </p:style>
          <p:txBody>
            <a:bodyPr lIns="148406" tIns="74203" rIns="148406" bIns="74203">
              <a:spAutoFit/>
            </a:bodyPr>
            <a:lstStyle/>
            <a:p>
              <a:pPr algn="ctr">
                <a:lnSpc>
                  <a:spcPct val="100000"/>
                </a:lnSpc>
              </a:pPr>
              <a:r>
                <a:rPr lang="fr-FR" sz="2968" spc="-2" dirty="0">
                  <a:solidFill>
                    <a:srgbClr val="000000"/>
                  </a:solidFill>
                  <a:latin typeface="Calibri"/>
                  <a:ea typeface="DejaVu Sans"/>
                </a:rPr>
                <a:t>GUIDE / TRAME DE QUESTIONNEMENT</a:t>
              </a:r>
              <a:endParaRPr lang="fr-FR" sz="2968" spc="-2" dirty="0">
                <a:latin typeface="Arial"/>
              </a:endParaRPr>
            </a:p>
          </p:txBody>
        </p:sp>
      </p:grpSp>
      <p:sp>
        <p:nvSpPr>
          <p:cNvPr id="24" name="Ellipse 23"/>
          <p:cNvSpPr/>
          <p:nvPr/>
        </p:nvSpPr>
        <p:spPr>
          <a:xfrm rot="20802781">
            <a:off x="2678254" y="195748"/>
            <a:ext cx="3267564" cy="18185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968" b="1" dirty="0"/>
              <a:t>EVALUATION</a:t>
            </a:r>
          </a:p>
        </p:txBody>
      </p:sp>
    </p:spTree>
    <p:extLst>
      <p:ext uri="{BB962C8B-B14F-4D97-AF65-F5344CB8AC3E}">
        <p14:creationId xmlns:p14="http://schemas.microsoft.com/office/powerpoint/2010/main" val="371765995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8866191" y="4898702"/>
            <a:ext cx="9106879" cy="2693045"/>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Présentation de l’association </a:t>
            </a:r>
            <a:br>
              <a:rPr lang="fr-FR" sz="8000" spc="15" dirty="0" smtClean="0">
                <a:solidFill>
                  <a:srgbClr val="FFFFFF"/>
                </a:solidFill>
              </a:rPr>
            </a:br>
            <a:r>
              <a:rPr lang="fr-FR" sz="8000" spc="15" dirty="0" smtClean="0">
                <a:solidFill>
                  <a:srgbClr val="FFFFFF"/>
                </a:solidFill>
              </a:rPr>
              <a:t>Elan ADEPAPE 27</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 name="Image 3"/>
          <p:cNvPicPr>
            <a:picLocks noChangeAspect="1"/>
          </p:cNvPicPr>
          <p:nvPr/>
        </p:nvPicPr>
        <p:blipFill>
          <a:blip r:embed="rId3"/>
          <a:stretch>
            <a:fillRect/>
          </a:stretch>
        </p:blipFill>
        <p:spPr>
          <a:xfrm>
            <a:off x="1593850" y="2530475"/>
            <a:ext cx="5219700" cy="7429500"/>
          </a:xfrm>
          <a:prstGeom prst="rect">
            <a:avLst/>
          </a:prstGeom>
        </p:spPr>
      </p:pic>
    </p:spTree>
    <p:extLst>
      <p:ext uri="{BB962C8B-B14F-4D97-AF65-F5344CB8AC3E}">
        <p14:creationId xmlns:p14="http://schemas.microsoft.com/office/powerpoint/2010/main" val="2162919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pic>
        <p:nvPicPr>
          <p:cNvPr id="40" name="Image 39"/>
          <p:cNvPicPr>
            <a:picLocks noChangeAspect="1"/>
          </p:cNvPicPr>
          <p:nvPr/>
        </p:nvPicPr>
        <p:blipFill>
          <a:blip r:embed="rId4"/>
          <a:stretch>
            <a:fillRect/>
          </a:stretch>
        </p:blipFill>
        <p:spPr>
          <a:xfrm>
            <a:off x="436647" y="1880496"/>
            <a:ext cx="12496800" cy="8873732"/>
          </a:xfrm>
          <a:prstGeom prst="rect">
            <a:avLst/>
          </a:prstGeom>
        </p:spPr>
      </p:pic>
      <p:pic>
        <p:nvPicPr>
          <p:cNvPr id="42" name="Image 41"/>
          <p:cNvPicPr>
            <a:picLocks noChangeAspect="1"/>
          </p:cNvPicPr>
          <p:nvPr/>
        </p:nvPicPr>
        <p:blipFill>
          <a:blip r:embed="rId5"/>
          <a:stretch>
            <a:fillRect/>
          </a:stretch>
        </p:blipFill>
        <p:spPr>
          <a:xfrm>
            <a:off x="13386122" y="1563204"/>
            <a:ext cx="6060639" cy="8229600"/>
          </a:xfrm>
          <a:prstGeom prst="rect">
            <a:avLst/>
          </a:prstGeom>
        </p:spPr>
      </p:pic>
      <p:sp>
        <p:nvSpPr>
          <p:cNvPr id="2" name="ZoneTexte 1"/>
          <p:cNvSpPr txBox="1"/>
          <p:nvPr/>
        </p:nvSpPr>
        <p:spPr>
          <a:xfrm>
            <a:off x="2203450" y="625475"/>
            <a:ext cx="8586774" cy="646331"/>
          </a:xfrm>
          <a:prstGeom prst="rect">
            <a:avLst/>
          </a:prstGeom>
          <a:noFill/>
        </p:spPr>
        <p:txBody>
          <a:bodyPr wrap="none" rtlCol="0">
            <a:spAutoFit/>
          </a:bodyPr>
          <a:lstStyle/>
          <a:p>
            <a:r>
              <a:rPr lang="fr-FR" sz="3600" dirty="0" smtClean="0">
                <a:solidFill>
                  <a:srgbClr val="002060"/>
                </a:solidFill>
              </a:rPr>
              <a:t>Intervention de Mesdames HYLIAS et LAPEZE</a:t>
            </a:r>
            <a:endParaRPr lang="fr-FR" sz="3600" dirty="0">
              <a:solidFill>
                <a:srgbClr val="002060"/>
              </a:solidFill>
            </a:endParaRPr>
          </a:p>
        </p:txBody>
      </p:sp>
    </p:spTree>
    <p:extLst>
      <p:ext uri="{BB962C8B-B14F-4D97-AF65-F5344CB8AC3E}">
        <p14:creationId xmlns:p14="http://schemas.microsoft.com/office/powerpoint/2010/main" val="43720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4" cstate="print"/>
            <a:stretch>
              <a:fillRect/>
            </a:stretch>
          </a:blipFill>
        </p:spPr>
        <p:txBody>
          <a:bodyPr wrap="square" lIns="0" tIns="0" rIns="0" bIns="0" rtlCol="0"/>
          <a:lstStyle/>
          <a:p>
            <a:endParaRPr/>
          </a:p>
        </p:txBody>
      </p:sp>
      <p:sp>
        <p:nvSpPr>
          <p:cNvPr id="39" name="object 39"/>
          <p:cNvSpPr/>
          <p:nvPr/>
        </p:nvSpPr>
        <p:spPr>
          <a:xfrm>
            <a:off x="0" y="351866"/>
            <a:ext cx="20104100" cy="1479868"/>
          </a:xfrm>
          <a:custGeom>
            <a:avLst/>
            <a:gdLst/>
            <a:ahLst/>
            <a:cxnLst/>
            <a:rect l="l" t="t" r="r" b="b"/>
            <a:pathLst>
              <a:path w="17088485" h="8293100">
                <a:moveTo>
                  <a:pt x="0" y="8292941"/>
                </a:moveTo>
                <a:lnTo>
                  <a:pt x="17088484" y="8292941"/>
                </a:lnTo>
                <a:lnTo>
                  <a:pt x="17088484" y="0"/>
                </a:lnTo>
                <a:lnTo>
                  <a:pt x="0" y="0"/>
                </a:lnTo>
                <a:lnTo>
                  <a:pt x="0" y="8292941"/>
                </a:lnTo>
                <a:close/>
              </a:path>
            </a:pathLst>
          </a:custGeom>
          <a:solidFill>
            <a:srgbClr val="244085"/>
          </a:solidFill>
        </p:spPr>
        <p:txBody>
          <a:bodyPr wrap="square" lIns="0" tIns="0" rIns="0" bIns="0" rtlCol="0"/>
          <a:lstStyle/>
          <a:p>
            <a:endParaRPr/>
          </a:p>
        </p:txBody>
      </p:sp>
      <p:sp>
        <p:nvSpPr>
          <p:cNvPr id="40" name="object 40"/>
          <p:cNvSpPr txBox="1">
            <a:spLocks noGrp="1"/>
          </p:cNvSpPr>
          <p:nvPr>
            <p:ph type="title"/>
          </p:nvPr>
        </p:nvSpPr>
        <p:spPr>
          <a:xfrm>
            <a:off x="6143015" y="5193213"/>
            <a:ext cx="7816215" cy="891540"/>
          </a:xfrm>
          <a:prstGeom prst="rect">
            <a:avLst/>
          </a:prstGeom>
        </p:spPr>
        <p:txBody>
          <a:bodyPr vert="horz" wrap="square" lIns="0" tIns="0" rIns="0" bIns="0" rtlCol="0">
            <a:spAutoFit/>
          </a:bodyPr>
          <a:lstStyle/>
          <a:p>
            <a:pPr marL="12700">
              <a:lnSpc>
                <a:spcPts val="7015"/>
              </a:lnSpc>
            </a:pPr>
            <a:r>
              <a:rPr sz="5900" spc="15" dirty="0">
                <a:solidFill>
                  <a:srgbClr val="FFFFFF"/>
                </a:solidFill>
              </a:rPr>
              <a:t>TITRE </a:t>
            </a:r>
            <a:r>
              <a:rPr sz="5900" spc="20" dirty="0">
                <a:solidFill>
                  <a:srgbClr val="FFFFFF"/>
                </a:solidFill>
              </a:rPr>
              <a:t>DE LA</a:t>
            </a:r>
            <a:r>
              <a:rPr sz="5900" spc="-60" dirty="0">
                <a:solidFill>
                  <a:srgbClr val="FFFFFF"/>
                </a:solidFill>
              </a:rPr>
              <a:t> </a:t>
            </a:r>
            <a:r>
              <a:rPr sz="5900" spc="15" dirty="0">
                <a:solidFill>
                  <a:srgbClr val="FFFFFF"/>
                </a:solidFill>
              </a:rPr>
              <a:t>PARTIE</a:t>
            </a:r>
            <a:endParaRPr sz="5900" dirty="0"/>
          </a:p>
        </p:txBody>
      </p:sp>
      <p:sp>
        <p:nvSpPr>
          <p:cNvPr id="41" name="Rectangle 40"/>
          <p:cNvSpPr/>
          <p:nvPr/>
        </p:nvSpPr>
        <p:spPr>
          <a:xfrm>
            <a:off x="1403115" y="583968"/>
            <a:ext cx="17112834" cy="1015663"/>
          </a:xfrm>
          <a:prstGeom prst="rect">
            <a:avLst/>
          </a:prstGeom>
        </p:spPr>
        <p:txBody>
          <a:bodyPr wrap="square">
            <a:spAutoFit/>
          </a:bodyPr>
          <a:lstStyle/>
          <a:p>
            <a:pPr algn="ctr"/>
            <a:r>
              <a:rPr lang="fr-FR" sz="6000" dirty="0" smtClean="0">
                <a:solidFill>
                  <a:schemeClr val="bg1"/>
                </a:solidFill>
                <a:latin typeface="Tahoma" panose="020B0604030504040204" pitchFamily="34" charset="0"/>
                <a:ea typeface="Tahoma" panose="020B0604030504040204" pitchFamily="34" charset="0"/>
                <a:cs typeface="Tahoma" panose="020B0604030504040204" pitchFamily="34" charset="0"/>
              </a:rPr>
              <a:t>Rappel des règles du bien travailler ensemble</a:t>
            </a:r>
            <a:endParaRPr lang="fr-FR" sz="6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3" name="Espace réservé du numéro de diapositive 1"/>
          <p:cNvSpPr>
            <a:spLocks noGrp="1"/>
          </p:cNvSpPr>
          <p:nvPr>
            <p:ph type="sldNum" sz="quarter" idx="4294967295"/>
          </p:nvPr>
        </p:nvSpPr>
        <p:spPr>
          <a:xfrm>
            <a:off x="14474953" y="10517696"/>
            <a:ext cx="4623943" cy="276999"/>
          </a:xfrm>
          <a:prstGeom prst="rect">
            <a:avLst/>
          </a:prstGeom>
        </p:spPr>
        <p:txBody>
          <a:bodyPr/>
          <a:lstStyle/>
          <a:p>
            <a:fld id="{998F56A2-6E33-4E4D-8986-2FCDCD78B44C}" type="slidenum">
              <a:rPr lang="fr-FR" smtClean="0">
                <a:solidFill>
                  <a:srgbClr val="002060"/>
                </a:solidFill>
              </a:rPr>
              <a:pPr/>
              <a:t>2</a:t>
            </a:fld>
            <a:endParaRPr lang="fr-FR">
              <a:solidFill>
                <a:srgbClr val="002060"/>
              </a:solidFill>
            </a:endParaRPr>
          </a:p>
        </p:txBody>
      </p:sp>
      <p:pic>
        <p:nvPicPr>
          <p:cNvPr id="45" name="Imag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664" y="2214027"/>
            <a:ext cx="2171291" cy="2171291"/>
          </a:xfrm>
          <a:prstGeom prst="rect">
            <a:avLst/>
          </a:prstGeom>
        </p:spPr>
      </p:pic>
      <p:sp>
        <p:nvSpPr>
          <p:cNvPr id="46" name="ZoneTexte 45"/>
          <p:cNvSpPr txBox="1"/>
          <p:nvPr/>
        </p:nvSpPr>
        <p:spPr>
          <a:xfrm>
            <a:off x="6639938" y="2818767"/>
            <a:ext cx="10675230" cy="904415"/>
          </a:xfrm>
          <a:prstGeom prst="rect">
            <a:avLst/>
          </a:prstGeom>
          <a:noFill/>
        </p:spPr>
        <p:txBody>
          <a:bodyPr wrap="none" rtlCol="0">
            <a:spAutoFit/>
          </a:bodyPr>
          <a:lstStyle/>
          <a:p>
            <a:r>
              <a:rPr lang="fr-FR" sz="5277" dirty="0">
                <a:solidFill>
                  <a:srgbClr val="002060"/>
                </a:solidFill>
              </a:rPr>
              <a:t>Ne pas utiliser son téléphone portable</a:t>
            </a:r>
          </a:p>
        </p:txBody>
      </p:sp>
      <p:sp>
        <p:nvSpPr>
          <p:cNvPr id="47" name="ZoneTexte 46"/>
          <p:cNvSpPr txBox="1"/>
          <p:nvPr/>
        </p:nvSpPr>
        <p:spPr>
          <a:xfrm>
            <a:off x="1272686" y="4885397"/>
            <a:ext cx="9445278" cy="904415"/>
          </a:xfrm>
          <a:prstGeom prst="rect">
            <a:avLst/>
          </a:prstGeom>
          <a:noFill/>
        </p:spPr>
        <p:txBody>
          <a:bodyPr wrap="none" rtlCol="0">
            <a:spAutoFit/>
          </a:bodyPr>
          <a:lstStyle/>
          <a:p>
            <a:r>
              <a:rPr lang="fr-FR" sz="5277" dirty="0">
                <a:solidFill>
                  <a:srgbClr val="002060"/>
                </a:solidFill>
              </a:rPr>
              <a:t>Respecter les opinions de chacun </a:t>
            </a:r>
          </a:p>
        </p:txBody>
      </p:sp>
      <p:sp>
        <p:nvSpPr>
          <p:cNvPr id="48" name="ZoneTexte 47"/>
          <p:cNvSpPr txBox="1"/>
          <p:nvPr/>
        </p:nvSpPr>
        <p:spPr>
          <a:xfrm>
            <a:off x="3922831" y="6760168"/>
            <a:ext cx="10574561" cy="904415"/>
          </a:xfrm>
          <a:prstGeom prst="rect">
            <a:avLst/>
          </a:prstGeom>
          <a:noFill/>
        </p:spPr>
        <p:txBody>
          <a:bodyPr wrap="none" rtlCol="0">
            <a:spAutoFit/>
          </a:bodyPr>
          <a:lstStyle/>
          <a:p>
            <a:r>
              <a:rPr lang="fr-FR" sz="5277" dirty="0">
                <a:solidFill>
                  <a:srgbClr val="002060"/>
                </a:solidFill>
              </a:rPr>
              <a:t>Exprimer ses idées respectueusement</a:t>
            </a:r>
          </a:p>
        </p:txBody>
      </p:sp>
      <p:pic>
        <p:nvPicPr>
          <p:cNvPr id="49" name="Imag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5690" y="4666094"/>
            <a:ext cx="2803686" cy="1555170"/>
          </a:xfrm>
          <a:prstGeom prst="rect">
            <a:avLst/>
          </a:prstGeom>
        </p:spPr>
      </p:pic>
      <p:pic>
        <p:nvPicPr>
          <p:cNvPr id="50" name="Imag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853" y="6601008"/>
            <a:ext cx="1333339" cy="1333339"/>
          </a:xfrm>
          <a:prstGeom prst="rect">
            <a:avLst/>
          </a:prstGeom>
        </p:spPr>
      </p:pic>
      <p:sp>
        <p:nvSpPr>
          <p:cNvPr id="51" name="ZoneTexte 50"/>
          <p:cNvSpPr txBox="1"/>
          <p:nvPr/>
        </p:nvSpPr>
        <p:spPr>
          <a:xfrm>
            <a:off x="1373900" y="9012157"/>
            <a:ext cx="13635399" cy="701282"/>
          </a:xfrm>
          <a:prstGeom prst="rect">
            <a:avLst/>
          </a:prstGeom>
          <a:noFill/>
        </p:spPr>
        <p:txBody>
          <a:bodyPr wrap="none" rtlCol="0">
            <a:spAutoFit/>
          </a:bodyPr>
          <a:lstStyle/>
          <a:p>
            <a:r>
              <a:rPr lang="fr-FR" sz="3957" u="sng" dirty="0">
                <a:solidFill>
                  <a:srgbClr val="002060"/>
                </a:solidFill>
              </a:rPr>
              <a:t>Rappel : votre présence est obligatoire jusqu’à la fin de la réunion</a:t>
            </a:r>
            <a:endParaRPr lang="fr-FR" sz="3957"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418835" y="4586449"/>
            <a:ext cx="19266535" cy="897682"/>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Informations diverses</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4" name="Imag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419" y="6142517"/>
            <a:ext cx="9525000" cy="3371850"/>
          </a:xfrm>
          <a:prstGeom prst="rect">
            <a:avLst/>
          </a:prstGeom>
        </p:spPr>
      </p:pic>
    </p:spTree>
    <p:extLst>
      <p:ext uri="{BB962C8B-B14F-4D97-AF65-F5344CB8AC3E}">
        <p14:creationId xmlns:p14="http://schemas.microsoft.com/office/powerpoint/2010/main" val="3099068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 y="625475"/>
            <a:ext cx="20262850" cy="1231106"/>
          </a:xfrm>
          <a:prstGeom prst="rect">
            <a:avLst/>
          </a:prstGeom>
        </p:spPr>
        <p:txBody>
          <a:bodyPr vert="horz" wrap="square" lIns="0" tIns="0" rIns="0" bIns="0" rtlCol="0">
            <a:spAutoFit/>
          </a:bodyPr>
          <a:lstStyle/>
          <a:p>
            <a:pPr marL="12700" algn="ctr">
              <a:lnSpc>
                <a:spcPct val="100000"/>
              </a:lnSpc>
            </a:pPr>
            <a:r>
              <a:rPr lang="fr-FR" sz="8000" b="1" spc="15" dirty="0" smtClean="0">
                <a:solidFill>
                  <a:srgbClr val="244085"/>
                </a:solidFill>
                <a:latin typeface="Tahoma"/>
                <a:cs typeface="Tahoma"/>
              </a:rPr>
              <a:t>Mise à jour du règlement financier</a:t>
            </a:r>
            <a:endParaRPr sz="80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pic>
        <p:nvPicPr>
          <p:cNvPr id="73" name="Image 72"/>
          <p:cNvPicPr>
            <a:picLocks noChangeAspect="1"/>
          </p:cNvPicPr>
          <p:nvPr/>
        </p:nvPicPr>
        <p:blipFill>
          <a:blip r:embed="rId4"/>
          <a:stretch>
            <a:fillRect/>
          </a:stretch>
        </p:blipFill>
        <p:spPr>
          <a:xfrm>
            <a:off x="630435" y="2933772"/>
            <a:ext cx="6405556" cy="3179228"/>
          </a:xfrm>
          <a:prstGeom prst="rect">
            <a:avLst/>
          </a:prstGeom>
        </p:spPr>
      </p:pic>
      <p:pic>
        <p:nvPicPr>
          <p:cNvPr id="75" name="Image 74"/>
          <p:cNvPicPr>
            <a:picLocks noChangeAspect="1"/>
          </p:cNvPicPr>
          <p:nvPr/>
        </p:nvPicPr>
        <p:blipFill>
          <a:blip r:embed="rId5"/>
          <a:stretch>
            <a:fillRect/>
          </a:stretch>
        </p:blipFill>
        <p:spPr>
          <a:xfrm>
            <a:off x="10554822" y="2125479"/>
            <a:ext cx="8146489" cy="3537684"/>
          </a:xfrm>
          <a:prstGeom prst="rect">
            <a:avLst/>
          </a:prstGeom>
        </p:spPr>
      </p:pic>
      <p:pic>
        <p:nvPicPr>
          <p:cNvPr id="76" name="Image 75"/>
          <p:cNvPicPr>
            <a:picLocks noChangeAspect="1"/>
          </p:cNvPicPr>
          <p:nvPr/>
        </p:nvPicPr>
        <p:blipFill rotWithShape="1">
          <a:blip r:embed="rId6"/>
          <a:srcRect l="26400" r="22899" b="43994"/>
          <a:stretch/>
        </p:blipFill>
        <p:spPr>
          <a:xfrm>
            <a:off x="1670050" y="7324675"/>
            <a:ext cx="5402271" cy="2965953"/>
          </a:xfrm>
          <a:prstGeom prst="rect">
            <a:avLst/>
          </a:prstGeom>
        </p:spPr>
      </p:pic>
      <p:cxnSp>
        <p:nvCxnSpPr>
          <p:cNvPr id="78" name="Connecteur droit avec flèche 77"/>
          <p:cNvCxnSpPr/>
          <p:nvPr/>
        </p:nvCxnSpPr>
        <p:spPr>
          <a:xfrm flipH="1">
            <a:off x="7460820" y="2933772"/>
            <a:ext cx="1072901" cy="889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a:off x="8533721" y="2933772"/>
            <a:ext cx="2169601" cy="2324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7517564" y="2933772"/>
            <a:ext cx="519660" cy="646331"/>
          </a:xfrm>
          <a:prstGeom prst="rect">
            <a:avLst/>
          </a:prstGeom>
          <a:noFill/>
        </p:spPr>
        <p:txBody>
          <a:bodyPr wrap="square" rtlCol="0">
            <a:spAutoFit/>
          </a:bodyPr>
          <a:lstStyle/>
          <a:p>
            <a:r>
              <a:rPr lang="fr-FR" sz="3600" dirty="0" smtClean="0">
                <a:solidFill>
                  <a:srgbClr val="002060"/>
                </a:solidFill>
              </a:rPr>
              <a:t>1</a:t>
            </a:r>
            <a:endParaRPr lang="fr-FR" sz="3600" dirty="0">
              <a:solidFill>
                <a:srgbClr val="002060"/>
              </a:solidFill>
            </a:endParaRPr>
          </a:p>
        </p:txBody>
      </p:sp>
      <p:sp>
        <p:nvSpPr>
          <p:cNvPr id="81" name="ZoneTexte 80"/>
          <p:cNvSpPr txBox="1"/>
          <p:nvPr/>
        </p:nvSpPr>
        <p:spPr>
          <a:xfrm>
            <a:off x="10410033" y="4523386"/>
            <a:ext cx="393056" cy="584775"/>
          </a:xfrm>
          <a:prstGeom prst="rect">
            <a:avLst/>
          </a:prstGeom>
          <a:noFill/>
        </p:spPr>
        <p:txBody>
          <a:bodyPr wrap="none" rtlCol="0">
            <a:spAutoFit/>
          </a:bodyPr>
          <a:lstStyle/>
          <a:p>
            <a:r>
              <a:rPr lang="fr-FR" sz="3200" dirty="0" smtClean="0">
                <a:solidFill>
                  <a:srgbClr val="002060"/>
                </a:solidFill>
              </a:rPr>
              <a:t>2</a:t>
            </a:r>
            <a:endParaRPr lang="fr-FR" sz="3200" dirty="0">
              <a:solidFill>
                <a:srgbClr val="002060"/>
              </a:solidFill>
            </a:endParaRPr>
          </a:p>
        </p:txBody>
      </p:sp>
      <p:cxnSp>
        <p:nvCxnSpPr>
          <p:cNvPr id="82" name="Connecteur droit avec flèche 81"/>
          <p:cNvCxnSpPr/>
          <p:nvPr/>
        </p:nvCxnSpPr>
        <p:spPr>
          <a:xfrm flipH="1">
            <a:off x="7317994" y="3084404"/>
            <a:ext cx="1234362" cy="5465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7628523" y="7483475"/>
            <a:ext cx="957457" cy="523220"/>
          </a:xfrm>
          <a:prstGeom prst="rect">
            <a:avLst/>
          </a:prstGeom>
          <a:noFill/>
        </p:spPr>
        <p:txBody>
          <a:bodyPr wrap="square" rtlCol="0">
            <a:spAutoFit/>
          </a:bodyPr>
          <a:lstStyle/>
          <a:p>
            <a:r>
              <a:rPr lang="fr-FR" sz="2800" dirty="0">
                <a:solidFill>
                  <a:srgbClr val="002060"/>
                </a:solidFill>
              </a:rPr>
              <a:t>3</a:t>
            </a:r>
          </a:p>
        </p:txBody>
      </p:sp>
      <p:sp>
        <p:nvSpPr>
          <p:cNvPr id="87" name="Rectangle 86"/>
          <p:cNvSpPr/>
          <p:nvPr/>
        </p:nvSpPr>
        <p:spPr>
          <a:xfrm>
            <a:off x="9048720" y="5932061"/>
            <a:ext cx="8950995" cy="4568995"/>
          </a:xfrm>
          <a:prstGeom prst="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88" name="ZoneTexte 87"/>
          <p:cNvSpPr txBox="1"/>
          <p:nvPr/>
        </p:nvSpPr>
        <p:spPr>
          <a:xfrm>
            <a:off x="9170911" y="6231937"/>
            <a:ext cx="8734865" cy="4647426"/>
          </a:xfrm>
          <a:prstGeom prst="rect">
            <a:avLst/>
          </a:prstGeom>
          <a:noFill/>
        </p:spPr>
        <p:txBody>
          <a:bodyPr wrap="square" rtlCol="0">
            <a:spAutoFit/>
          </a:bodyPr>
          <a:lstStyle/>
          <a:p>
            <a:pPr algn="ctr"/>
            <a:r>
              <a:rPr lang="fr-FR" sz="3200" u="sng" dirty="0" smtClean="0">
                <a:solidFill>
                  <a:srgbClr val="002060"/>
                </a:solidFill>
              </a:rPr>
              <a:t>Rappel</a:t>
            </a:r>
            <a:r>
              <a:rPr lang="fr-FR" sz="3200" dirty="0" smtClean="0">
                <a:solidFill>
                  <a:srgbClr val="002060"/>
                </a:solidFill>
              </a:rPr>
              <a:t> : </a:t>
            </a:r>
          </a:p>
          <a:p>
            <a:pPr algn="ctr"/>
            <a:endParaRPr lang="fr-FR" sz="3200" dirty="0" smtClean="0">
              <a:solidFill>
                <a:srgbClr val="002060"/>
              </a:solidFill>
            </a:endParaRPr>
          </a:p>
          <a:p>
            <a:pPr marL="457200" indent="-457200" algn="ctr">
              <a:buFontTx/>
              <a:buChar char="-"/>
            </a:pPr>
            <a:r>
              <a:rPr lang="fr-FR" sz="2800" dirty="0" smtClean="0">
                <a:solidFill>
                  <a:srgbClr val="002060"/>
                </a:solidFill>
              </a:rPr>
              <a:t>Prévenir la compagnie taxi 24h à l’avance lorsque l’enfant ne se rend pas en droit de visite (frais d’annulation)</a:t>
            </a:r>
          </a:p>
          <a:p>
            <a:pPr marL="457200" indent="-457200" algn="ctr">
              <a:buFontTx/>
              <a:buChar char="-"/>
            </a:pPr>
            <a:r>
              <a:rPr lang="fr-FR" sz="2800" dirty="0" smtClean="0">
                <a:solidFill>
                  <a:srgbClr val="002060"/>
                </a:solidFill>
              </a:rPr>
              <a:t>Justifier la demande d’un repas (droit de visite)</a:t>
            </a:r>
          </a:p>
          <a:p>
            <a:pPr marL="457200" indent="-457200" algn="ctr">
              <a:buFontTx/>
              <a:buChar char="-"/>
            </a:pPr>
            <a:r>
              <a:rPr lang="fr-FR" sz="2800" dirty="0" smtClean="0">
                <a:solidFill>
                  <a:srgbClr val="002060"/>
                </a:solidFill>
              </a:rPr>
              <a:t>La coupe de cheveux fait partie de l’indemnité d’entretien</a:t>
            </a:r>
          </a:p>
          <a:p>
            <a:pPr algn="ctr"/>
            <a:endParaRPr lang="fr-FR" sz="3200" b="1" dirty="0">
              <a:solidFill>
                <a:srgbClr val="002060"/>
              </a:solidFill>
            </a:endParaRPr>
          </a:p>
          <a:p>
            <a:pPr algn="ctr"/>
            <a:endParaRPr lang="fr-FR" sz="3200" dirty="0">
              <a:solidFill>
                <a:srgbClr val="002060"/>
              </a:solidFill>
            </a:endParaRPr>
          </a:p>
        </p:txBody>
      </p:sp>
    </p:spTree>
    <p:extLst>
      <p:ext uri="{BB962C8B-B14F-4D97-AF65-F5344CB8AC3E}">
        <p14:creationId xmlns:p14="http://schemas.microsoft.com/office/powerpoint/2010/main" val="169661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 y="236174"/>
            <a:ext cx="20262850" cy="1231106"/>
          </a:xfrm>
          <a:prstGeom prst="rect">
            <a:avLst/>
          </a:prstGeom>
        </p:spPr>
        <p:txBody>
          <a:bodyPr vert="horz" wrap="square" lIns="0" tIns="0" rIns="0" bIns="0" rtlCol="0">
            <a:spAutoFit/>
          </a:bodyPr>
          <a:lstStyle/>
          <a:p>
            <a:pPr marL="12700" algn="ctr">
              <a:lnSpc>
                <a:spcPct val="100000"/>
              </a:lnSpc>
            </a:pPr>
            <a:r>
              <a:rPr lang="fr-FR" sz="8000" b="1" spc="15" dirty="0" smtClean="0">
                <a:solidFill>
                  <a:srgbClr val="244085"/>
                </a:solidFill>
                <a:latin typeface="Tahoma"/>
                <a:cs typeface="Tahoma"/>
              </a:rPr>
              <a:t>Prime pouvoir d’achat</a:t>
            </a:r>
            <a:endParaRPr sz="80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4" cstate="print"/>
            <a:stretch>
              <a:fillRect/>
            </a:stretch>
          </a:blipFill>
        </p:spPr>
        <p:txBody>
          <a:bodyPr wrap="square" lIns="0" tIns="0" rIns="0" bIns="0" rtlCol="0"/>
          <a:lstStyle/>
          <a:p>
            <a:endParaRPr/>
          </a:p>
        </p:txBody>
      </p:sp>
      <p:sp>
        <p:nvSpPr>
          <p:cNvPr id="40" name="ZoneTexte 39"/>
          <p:cNvSpPr txBox="1"/>
          <p:nvPr/>
        </p:nvSpPr>
        <p:spPr>
          <a:xfrm>
            <a:off x="-79375" y="2682875"/>
            <a:ext cx="20104100" cy="646331"/>
          </a:xfrm>
          <a:prstGeom prst="rect">
            <a:avLst/>
          </a:prstGeom>
          <a:noFill/>
        </p:spPr>
        <p:txBody>
          <a:bodyPr wrap="square" rtlCol="0">
            <a:spAutoFit/>
          </a:bodyPr>
          <a:lstStyle/>
          <a:p>
            <a:pPr marL="571500" indent="-571500" algn="ctr">
              <a:buFont typeface="Wingdings" panose="05000000000000000000" pitchFamily="2" charset="2"/>
              <a:buChar char="Ø"/>
            </a:pPr>
            <a:r>
              <a:rPr lang="fr-FR" sz="3600" b="1" dirty="0" smtClean="0">
                <a:solidFill>
                  <a:srgbClr val="002060"/>
                </a:solidFill>
              </a:rPr>
              <a:t> 144 Assistants familiaux ont pu bénéficier de la prime de pouvoir d’achat exceptionnelle </a:t>
            </a:r>
            <a:endParaRPr lang="fr-FR" sz="3600" b="1" dirty="0">
              <a:solidFill>
                <a:srgbClr val="002060"/>
              </a:solidFill>
            </a:endParaRPr>
          </a:p>
        </p:txBody>
      </p:sp>
      <p:sp>
        <p:nvSpPr>
          <p:cNvPr id="47" name="ZoneTexte 46"/>
          <p:cNvSpPr txBox="1"/>
          <p:nvPr/>
        </p:nvSpPr>
        <p:spPr>
          <a:xfrm>
            <a:off x="1801020" y="5282126"/>
            <a:ext cx="16535400" cy="3416320"/>
          </a:xfrm>
          <a:prstGeom prst="rect">
            <a:avLst/>
          </a:prstGeom>
          <a:noFill/>
        </p:spPr>
        <p:txBody>
          <a:bodyPr wrap="square" rtlCol="0">
            <a:spAutoFit/>
          </a:bodyPr>
          <a:lstStyle/>
          <a:p>
            <a:pPr marL="285750" indent="-285750">
              <a:buFont typeface="Wingdings" panose="05000000000000000000" pitchFamily="2" charset="2"/>
              <a:buChar char="§"/>
            </a:pPr>
            <a:r>
              <a:rPr lang="fr-FR" sz="3600" dirty="0" smtClean="0">
                <a:solidFill>
                  <a:srgbClr val="002060"/>
                </a:solidFill>
              </a:rPr>
              <a:t>Avoir été recruté par le CD27 avant le 1</a:t>
            </a:r>
            <a:r>
              <a:rPr lang="fr-FR" sz="3600" baseline="30000" dirty="0" smtClean="0">
                <a:solidFill>
                  <a:srgbClr val="002060"/>
                </a:solidFill>
              </a:rPr>
              <a:t>er</a:t>
            </a:r>
            <a:r>
              <a:rPr lang="fr-FR" sz="3600" dirty="0" smtClean="0">
                <a:solidFill>
                  <a:srgbClr val="002060"/>
                </a:solidFill>
              </a:rPr>
              <a:t> janvier 2023 ;</a:t>
            </a:r>
          </a:p>
          <a:p>
            <a:endParaRPr lang="fr-FR" sz="3600" dirty="0" smtClean="0">
              <a:solidFill>
                <a:srgbClr val="002060"/>
              </a:solidFill>
            </a:endParaRPr>
          </a:p>
          <a:p>
            <a:pPr marL="285750" indent="-285750">
              <a:buFont typeface="Wingdings" panose="05000000000000000000" pitchFamily="2" charset="2"/>
              <a:buChar char="§"/>
            </a:pPr>
            <a:r>
              <a:rPr lang="fr-FR" sz="3600" dirty="0" smtClean="0">
                <a:solidFill>
                  <a:srgbClr val="002060"/>
                </a:solidFill>
              </a:rPr>
              <a:t>Être employé et rémunéré par le CD27 au 30 juin 2023 ;</a:t>
            </a:r>
          </a:p>
          <a:p>
            <a:endParaRPr lang="fr-FR" sz="3600" dirty="0" smtClean="0">
              <a:solidFill>
                <a:srgbClr val="002060"/>
              </a:solidFill>
            </a:endParaRPr>
          </a:p>
          <a:p>
            <a:pPr marL="285750" indent="-285750">
              <a:buFont typeface="Wingdings" panose="05000000000000000000" pitchFamily="2" charset="2"/>
              <a:buChar char="§"/>
            </a:pPr>
            <a:r>
              <a:rPr lang="fr-FR" sz="3600" dirty="0" smtClean="0">
                <a:solidFill>
                  <a:srgbClr val="002060"/>
                </a:solidFill>
              </a:rPr>
              <a:t>Avoir perçu une rémunération brute inférieure ou égale à 39 000 € bruts au titre de la période courant du 1</a:t>
            </a:r>
            <a:r>
              <a:rPr lang="fr-FR" sz="3600" baseline="30000" dirty="0" smtClean="0">
                <a:solidFill>
                  <a:srgbClr val="002060"/>
                </a:solidFill>
              </a:rPr>
              <a:t>er</a:t>
            </a:r>
            <a:r>
              <a:rPr lang="fr-FR" sz="3600" dirty="0" smtClean="0">
                <a:solidFill>
                  <a:srgbClr val="002060"/>
                </a:solidFill>
              </a:rPr>
              <a:t> juillet 2022 au 30 juin 2023.</a:t>
            </a:r>
            <a:endParaRPr lang="fr-FR" sz="3600" dirty="0">
              <a:solidFill>
                <a:srgbClr val="002060"/>
              </a:solidFill>
            </a:endParaRPr>
          </a:p>
        </p:txBody>
      </p:sp>
      <p:sp>
        <p:nvSpPr>
          <p:cNvPr id="48" name="ZoneTexte 47"/>
          <p:cNvSpPr txBox="1"/>
          <p:nvPr/>
        </p:nvSpPr>
        <p:spPr>
          <a:xfrm>
            <a:off x="1865197" y="4202556"/>
            <a:ext cx="9477723" cy="646331"/>
          </a:xfrm>
          <a:prstGeom prst="rect">
            <a:avLst/>
          </a:prstGeom>
          <a:noFill/>
        </p:spPr>
        <p:txBody>
          <a:bodyPr wrap="none" rtlCol="0">
            <a:spAutoFit/>
          </a:bodyPr>
          <a:lstStyle/>
          <a:p>
            <a:r>
              <a:rPr lang="fr-FR" sz="3600" u="sng" dirty="0" smtClean="0">
                <a:solidFill>
                  <a:srgbClr val="002060"/>
                </a:solidFill>
              </a:rPr>
              <a:t>Des dispositions légales </a:t>
            </a:r>
            <a:r>
              <a:rPr lang="fr-FR" sz="3600" u="sng" dirty="0">
                <a:solidFill>
                  <a:srgbClr val="002060"/>
                </a:solidFill>
              </a:rPr>
              <a:t>cumulatives </a:t>
            </a:r>
            <a:r>
              <a:rPr lang="fr-FR" sz="3600" u="sng" dirty="0" smtClean="0">
                <a:solidFill>
                  <a:srgbClr val="002060"/>
                </a:solidFill>
              </a:rPr>
              <a:t>à respecter : </a:t>
            </a:r>
            <a:endParaRPr lang="fr-FR" sz="3600" u="sng" dirty="0">
              <a:solidFill>
                <a:srgbClr val="002060"/>
              </a:solidFill>
            </a:endParaRPr>
          </a:p>
        </p:txBody>
      </p:sp>
      <p:pic>
        <p:nvPicPr>
          <p:cNvPr id="52" name="Imag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9124" y="729955"/>
            <a:ext cx="2074973" cy="1713743"/>
          </a:xfrm>
          <a:prstGeom prst="rect">
            <a:avLst/>
          </a:prstGeom>
        </p:spPr>
      </p:pic>
      <p:pic>
        <p:nvPicPr>
          <p:cNvPr id="53" name="Imag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450" y="508420"/>
            <a:ext cx="2771780" cy="1566658"/>
          </a:xfrm>
          <a:prstGeom prst="rect">
            <a:avLst/>
          </a:prstGeom>
        </p:spPr>
      </p:pic>
    </p:spTree>
    <p:extLst>
      <p:ext uri="{BB962C8B-B14F-4D97-AF65-F5344CB8AC3E}">
        <p14:creationId xmlns:p14="http://schemas.microsoft.com/office/powerpoint/2010/main" val="1168360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 y="625475"/>
            <a:ext cx="20262850" cy="1231106"/>
          </a:xfrm>
          <a:prstGeom prst="rect">
            <a:avLst/>
          </a:prstGeom>
        </p:spPr>
        <p:txBody>
          <a:bodyPr vert="horz" wrap="square" lIns="0" tIns="0" rIns="0" bIns="0" rtlCol="0">
            <a:spAutoFit/>
          </a:bodyPr>
          <a:lstStyle/>
          <a:p>
            <a:pPr marL="12700" algn="ctr">
              <a:lnSpc>
                <a:spcPct val="100000"/>
              </a:lnSpc>
            </a:pPr>
            <a:r>
              <a:rPr lang="fr-FR" sz="8000" b="1" spc="15" dirty="0" smtClean="0">
                <a:solidFill>
                  <a:srgbClr val="244085"/>
                </a:solidFill>
                <a:latin typeface="Tahoma"/>
                <a:cs typeface="Tahoma"/>
              </a:rPr>
              <a:t>Rappel fiches de présence</a:t>
            </a:r>
            <a:endParaRPr sz="80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sp>
        <p:nvSpPr>
          <p:cNvPr id="41" name="ZoneTexte 40"/>
          <p:cNvSpPr txBox="1"/>
          <p:nvPr/>
        </p:nvSpPr>
        <p:spPr>
          <a:xfrm>
            <a:off x="3452621" y="7343825"/>
            <a:ext cx="13040108" cy="2862322"/>
          </a:xfrm>
          <a:prstGeom prst="rect">
            <a:avLst/>
          </a:prstGeom>
          <a:noFill/>
        </p:spPr>
        <p:txBody>
          <a:bodyPr wrap="none" rtlCol="0">
            <a:spAutoFit/>
          </a:bodyPr>
          <a:lstStyle/>
          <a:p>
            <a:pPr marL="571500" indent="-571500">
              <a:buFont typeface="Wingdings" panose="05000000000000000000" pitchFamily="2" charset="2"/>
              <a:buChar char="Ø"/>
            </a:pPr>
            <a:r>
              <a:rPr lang="fr-FR" sz="3600" dirty="0" smtClean="0">
                <a:solidFill>
                  <a:srgbClr val="002060"/>
                </a:solidFill>
              </a:rPr>
              <a:t>Elles sont obligatoires depuis le 1</a:t>
            </a:r>
            <a:r>
              <a:rPr lang="fr-FR" sz="3600" baseline="30000" dirty="0" smtClean="0">
                <a:solidFill>
                  <a:srgbClr val="002060"/>
                </a:solidFill>
              </a:rPr>
              <a:t>er</a:t>
            </a:r>
            <a:r>
              <a:rPr lang="fr-FR" sz="3600" dirty="0" smtClean="0">
                <a:solidFill>
                  <a:srgbClr val="002060"/>
                </a:solidFill>
              </a:rPr>
              <a:t> février 2024</a:t>
            </a:r>
          </a:p>
          <a:p>
            <a:endParaRPr lang="fr-FR" sz="3600" dirty="0">
              <a:solidFill>
                <a:srgbClr val="002060"/>
              </a:solidFill>
            </a:endParaRPr>
          </a:p>
          <a:p>
            <a:pPr marL="571500" indent="-571500">
              <a:buFont typeface="Wingdings" panose="05000000000000000000" pitchFamily="2" charset="2"/>
              <a:buChar char="Ø"/>
            </a:pPr>
            <a:r>
              <a:rPr lang="fr-FR" sz="3600" dirty="0" smtClean="0">
                <a:solidFill>
                  <a:srgbClr val="002060"/>
                </a:solidFill>
              </a:rPr>
              <a:t>1 feuille pour tous les enfants  </a:t>
            </a:r>
          </a:p>
          <a:p>
            <a:endParaRPr lang="fr-FR" sz="3600" dirty="0">
              <a:solidFill>
                <a:srgbClr val="002060"/>
              </a:solidFill>
            </a:endParaRPr>
          </a:p>
          <a:p>
            <a:pPr marL="571500" indent="-571500">
              <a:buFont typeface="Wingdings" panose="05000000000000000000" pitchFamily="2" charset="2"/>
              <a:buChar char="Ø"/>
            </a:pPr>
            <a:r>
              <a:rPr lang="fr-FR" sz="3600" dirty="0" smtClean="0">
                <a:solidFill>
                  <a:srgbClr val="002060"/>
                </a:solidFill>
              </a:rPr>
              <a:t>Anticiper l’envoi à partir du 27 du mois jusqu’au 6 du mois suivant</a:t>
            </a:r>
          </a:p>
        </p:txBody>
      </p:sp>
      <p:pic>
        <p:nvPicPr>
          <p:cNvPr id="40" name="Image 39"/>
          <p:cNvPicPr>
            <a:picLocks noChangeAspect="1"/>
          </p:cNvPicPr>
          <p:nvPr/>
        </p:nvPicPr>
        <p:blipFill>
          <a:blip r:embed="rId4"/>
          <a:stretch>
            <a:fillRect/>
          </a:stretch>
        </p:blipFill>
        <p:spPr>
          <a:xfrm>
            <a:off x="6851650" y="2530475"/>
            <a:ext cx="5386328" cy="3886200"/>
          </a:xfrm>
          <a:prstGeom prst="rect">
            <a:avLst/>
          </a:prstGeom>
        </p:spPr>
      </p:pic>
    </p:spTree>
    <p:extLst>
      <p:ext uri="{BB962C8B-B14F-4D97-AF65-F5344CB8AC3E}">
        <p14:creationId xmlns:p14="http://schemas.microsoft.com/office/powerpoint/2010/main" val="235219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49027"/>
            <a:ext cx="20104100" cy="1231106"/>
          </a:xfrm>
          <a:prstGeom prst="rect">
            <a:avLst/>
          </a:prstGeom>
          <a:solidFill>
            <a:srgbClr val="002060"/>
          </a:solidFill>
        </p:spPr>
        <p:txBody>
          <a:bodyPr vert="horz" wrap="square" lIns="0" tIns="0" rIns="0" bIns="0" rtlCol="0">
            <a:spAutoFit/>
          </a:bodyPr>
          <a:lstStyle/>
          <a:p>
            <a:pPr marL="12700" algn="ctr">
              <a:lnSpc>
                <a:spcPct val="100000"/>
              </a:lnSpc>
            </a:pPr>
            <a:r>
              <a:rPr lang="fr-FR" sz="8000" b="1" spc="15" dirty="0" smtClean="0">
                <a:solidFill>
                  <a:schemeClr val="bg1"/>
                </a:solidFill>
                <a:latin typeface="Tahoma"/>
                <a:cs typeface="Tahoma"/>
              </a:rPr>
              <a:t>Point Formation</a:t>
            </a:r>
            <a:endParaRPr sz="8000" dirty="0">
              <a:solidFill>
                <a:schemeClr val="bg1"/>
              </a:solidFill>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4" cstate="print"/>
            <a:stretch>
              <a:fillRect/>
            </a:stretch>
          </a:blipFill>
        </p:spPr>
        <p:txBody>
          <a:bodyPr wrap="square" lIns="0" tIns="0" rIns="0" bIns="0" rtlCol="0"/>
          <a:lstStyle/>
          <a:p>
            <a:endParaRPr/>
          </a:p>
        </p:txBody>
      </p:sp>
      <p:sp>
        <p:nvSpPr>
          <p:cNvPr id="41" name="ZoneTexte 40"/>
          <p:cNvSpPr txBox="1"/>
          <p:nvPr/>
        </p:nvSpPr>
        <p:spPr>
          <a:xfrm>
            <a:off x="1598719" y="2765157"/>
            <a:ext cx="16503620" cy="7971413"/>
          </a:xfrm>
          <a:prstGeom prst="rect">
            <a:avLst/>
          </a:prstGeom>
          <a:noFill/>
        </p:spPr>
        <p:txBody>
          <a:bodyPr wrap="none" rtlCol="0">
            <a:spAutoFit/>
          </a:bodyPr>
          <a:lstStyle/>
          <a:p>
            <a:pPr marL="457200" indent="-457200">
              <a:buFont typeface="Wingdings" panose="05000000000000000000" pitchFamily="2" charset="2"/>
              <a:buChar char="Ø"/>
            </a:pPr>
            <a:r>
              <a:rPr lang="fr-FR" sz="3200" dirty="0" smtClean="0">
                <a:solidFill>
                  <a:srgbClr val="002060"/>
                </a:solidFill>
              </a:rPr>
              <a:t>Souhait de la DEF de continuer la professionnalisation des assistants familiaux par la formation.</a:t>
            </a:r>
          </a:p>
          <a:p>
            <a:endParaRPr lang="fr-FR" sz="3200" dirty="0">
              <a:solidFill>
                <a:srgbClr val="002060"/>
              </a:solidFill>
            </a:endParaRPr>
          </a:p>
          <a:p>
            <a:pPr marL="457200" indent="-457200">
              <a:buFontTx/>
              <a:buChar char="-"/>
            </a:pPr>
            <a:r>
              <a:rPr lang="fr-FR" sz="3200" u="sng" dirty="0" smtClean="0">
                <a:solidFill>
                  <a:srgbClr val="002060"/>
                </a:solidFill>
              </a:rPr>
              <a:t>Socle commun de formations obligatoires :</a:t>
            </a:r>
            <a:endParaRPr lang="fr-FR" sz="3200" dirty="0" smtClean="0">
              <a:solidFill>
                <a:srgbClr val="002060"/>
              </a:solidFill>
            </a:endParaRPr>
          </a:p>
          <a:p>
            <a:endParaRPr lang="fr-FR" sz="3200" dirty="0" smtClean="0">
              <a:solidFill>
                <a:srgbClr val="002060"/>
              </a:solidFill>
            </a:endParaRPr>
          </a:p>
          <a:p>
            <a:endParaRPr lang="fr-FR" sz="3200" dirty="0">
              <a:solidFill>
                <a:srgbClr val="002060"/>
              </a:solidFill>
            </a:endParaRPr>
          </a:p>
          <a:p>
            <a:pPr marL="457200" indent="-457200">
              <a:buFont typeface="Wingdings" panose="05000000000000000000" pitchFamily="2" charset="2"/>
              <a:buChar char="§"/>
            </a:pPr>
            <a:r>
              <a:rPr lang="fr-FR" sz="3200" dirty="0" smtClean="0">
                <a:solidFill>
                  <a:srgbClr val="002060"/>
                </a:solidFill>
              </a:rPr>
              <a:t>Formation sur les violences sexuelles </a:t>
            </a:r>
          </a:p>
          <a:p>
            <a:endParaRPr lang="fr-FR" sz="3200" dirty="0" smtClean="0">
              <a:solidFill>
                <a:srgbClr val="002060"/>
              </a:solidFill>
            </a:endParaRPr>
          </a:p>
          <a:p>
            <a:endParaRPr lang="fr-FR" sz="3200" dirty="0" smtClean="0">
              <a:solidFill>
                <a:srgbClr val="002060"/>
              </a:solidFill>
            </a:endParaRPr>
          </a:p>
          <a:p>
            <a:pPr marL="457200" indent="-457200">
              <a:buFont typeface="Wingdings" panose="05000000000000000000" pitchFamily="2" charset="2"/>
              <a:buChar char="§"/>
            </a:pPr>
            <a:r>
              <a:rPr lang="fr-FR" sz="3200" dirty="0" smtClean="0">
                <a:solidFill>
                  <a:srgbClr val="002060"/>
                </a:solidFill>
              </a:rPr>
              <a:t>Méthode ESOPPE </a:t>
            </a:r>
          </a:p>
          <a:p>
            <a:endParaRPr lang="fr-FR" sz="3200" dirty="0" smtClean="0">
              <a:solidFill>
                <a:srgbClr val="002060"/>
              </a:solidFill>
            </a:endParaRPr>
          </a:p>
          <a:p>
            <a:endParaRPr lang="fr-FR" sz="3200" dirty="0" smtClean="0">
              <a:solidFill>
                <a:srgbClr val="002060"/>
              </a:solidFill>
            </a:endParaRPr>
          </a:p>
          <a:p>
            <a:pPr marL="457200" indent="-457200">
              <a:buFont typeface="Wingdings" panose="05000000000000000000" pitchFamily="2" charset="2"/>
              <a:buChar char="§"/>
            </a:pPr>
            <a:r>
              <a:rPr lang="fr-FR" sz="3200" dirty="0" smtClean="0">
                <a:solidFill>
                  <a:srgbClr val="002060"/>
                </a:solidFill>
              </a:rPr>
              <a:t>Les écrits professionnels </a:t>
            </a:r>
          </a:p>
          <a:p>
            <a:endParaRPr lang="fr-FR" sz="3200" dirty="0" smtClean="0">
              <a:solidFill>
                <a:srgbClr val="002060"/>
              </a:solidFill>
            </a:endParaRPr>
          </a:p>
          <a:p>
            <a:endParaRPr lang="fr-FR" sz="3200" dirty="0" smtClean="0">
              <a:solidFill>
                <a:srgbClr val="002060"/>
              </a:solidFill>
            </a:endParaRPr>
          </a:p>
          <a:p>
            <a:endParaRPr lang="fr-FR" sz="3200" dirty="0">
              <a:solidFill>
                <a:srgbClr val="002060"/>
              </a:solidFill>
            </a:endParaRPr>
          </a:p>
          <a:p>
            <a:r>
              <a:rPr lang="fr-FR" sz="3200" dirty="0" smtClean="0">
                <a:solidFill>
                  <a:srgbClr val="002060"/>
                </a:solidFill>
              </a:rPr>
              <a:t>Une adresse générique pour faire part de vos suggestions a été créée : </a:t>
            </a:r>
            <a:r>
              <a:rPr lang="fr-FR" sz="3200" dirty="0" smtClean="0">
                <a:solidFill>
                  <a:srgbClr val="002060"/>
                </a:solidFill>
                <a:hlinkClick r:id="rId5"/>
              </a:rPr>
              <a:t>formation-assfam@eure.fr</a:t>
            </a:r>
            <a:r>
              <a:rPr lang="fr-FR" sz="3200" dirty="0" smtClean="0">
                <a:solidFill>
                  <a:srgbClr val="002060"/>
                </a:solidFill>
              </a:rPr>
              <a:t> </a:t>
            </a:r>
          </a:p>
        </p:txBody>
      </p:sp>
      <p:pic>
        <p:nvPicPr>
          <p:cNvPr id="42" name="Imag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57450" y="373747"/>
            <a:ext cx="2437263" cy="2165350"/>
          </a:xfrm>
          <a:prstGeom prst="rect">
            <a:avLst/>
          </a:prstGeom>
        </p:spPr>
      </p:pic>
      <p:pic>
        <p:nvPicPr>
          <p:cNvPr id="43" name="Imag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450" y="331388"/>
            <a:ext cx="3749627" cy="2153502"/>
          </a:xfrm>
          <a:prstGeom prst="rect">
            <a:avLst/>
          </a:prstGeom>
        </p:spPr>
      </p:pic>
      <p:pic>
        <p:nvPicPr>
          <p:cNvPr id="44" name="Image 43"/>
          <p:cNvPicPr>
            <a:picLocks noChangeAspect="1"/>
          </p:cNvPicPr>
          <p:nvPr/>
        </p:nvPicPr>
        <p:blipFill>
          <a:blip r:embed="rId8"/>
          <a:stretch>
            <a:fillRect/>
          </a:stretch>
        </p:blipFill>
        <p:spPr>
          <a:xfrm>
            <a:off x="8528050" y="5025178"/>
            <a:ext cx="2362200" cy="942975"/>
          </a:xfrm>
          <a:prstGeom prst="rect">
            <a:avLst/>
          </a:prstGeom>
        </p:spPr>
      </p:pic>
      <p:pic>
        <p:nvPicPr>
          <p:cNvPr id="45" name="Imag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2737" y="7407275"/>
            <a:ext cx="1749042" cy="1861160"/>
          </a:xfrm>
          <a:prstGeom prst="rect">
            <a:avLst/>
          </a:prstGeom>
        </p:spPr>
      </p:pic>
      <p:pic>
        <p:nvPicPr>
          <p:cNvPr id="46" name="Imag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1243" y="6308255"/>
            <a:ext cx="1922987" cy="985990"/>
          </a:xfrm>
          <a:prstGeom prst="rect">
            <a:avLst/>
          </a:prstGeom>
        </p:spPr>
      </p:pic>
      <p:pic>
        <p:nvPicPr>
          <p:cNvPr id="47" name="Imag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788" y="9910258"/>
            <a:ext cx="894763" cy="894763"/>
          </a:xfrm>
          <a:prstGeom prst="rect">
            <a:avLst/>
          </a:prstGeom>
        </p:spPr>
      </p:pic>
    </p:spTree>
    <p:extLst>
      <p:ext uri="{BB962C8B-B14F-4D97-AF65-F5344CB8AC3E}">
        <p14:creationId xmlns:p14="http://schemas.microsoft.com/office/powerpoint/2010/main" val="871792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ectangle 42"/>
          <p:cNvSpPr/>
          <p:nvPr/>
        </p:nvSpPr>
        <p:spPr>
          <a:xfrm>
            <a:off x="394677" y="2013371"/>
            <a:ext cx="19314746" cy="3746025"/>
          </a:xfrm>
          <a:prstGeom prst="rect">
            <a:avLst/>
          </a:prstGeom>
        </p:spPr>
        <p:txBody>
          <a:bodyPr wrap="square">
            <a:spAutoFit/>
          </a:bodyPr>
          <a:lstStyle/>
          <a:p>
            <a:r>
              <a:rPr lang="fr-FR" sz="3957" dirty="0">
                <a:solidFill>
                  <a:srgbClr val="1F497D"/>
                </a:solidFill>
                <a:latin typeface="Calibri" panose="020F0502020204030204" pitchFamily="34" charset="0"/>
                <a:ea typeface="Calibri" panose="020F0502020204030204" pitchFamily="34" charset="0"/>
              </a:rPr>
              <a:t>Le référent professionnel est nommé au début de la formation 240 heures. </a:t>
            </a:r>
          </a:p>
          <a:p>
            <a:r>
              <a:rPr lang="fr-FR" sz="3957" dirty="0">
                <a:solidFill>
                  <a:srgbClr val="1F497D"/>
                </a:solidFill>
                <a:latin typeface="Calibri" panose="020F0502020204030204" pitchFamily="34" charset="0"/>
                <a:ea typeface="Calibri" panose="020F0502020204030204" pitchFamily="34" charset="0"/>
              </a:rPr>
              <a:t>Il accompagne et soutient le stagiaire dans les différentes étapes de son parcours de formation. Il est présent pour conseiller dans la rédaction du dossier de pratique professionnelle. Il est présent lors des évaluations en milieu professionnel et aide le stagiaire à connaitre l'organisation de l'institution. </a:t>
            </a:r>
            <a:endParaRPr lang="fr-FR" sz="3957" dirty="0">
              <a:latin typeface="Calibri" panose="020F0502020204030204" pitchFamily="34" charset="0"/>
              <a:ea typeface="Calibri" panose="020F0502020204030204" pitchFamily="34" charset="0"/>
            </a:endParaRPr>
          </a:p>
          <a:p>
            <a:r>
              <a:rPr lang="fr-FR" sz="3957" dirty="0">
                <a:solidFill>
                  <a:srgbClr val="1F497D"/>
                </a:solidFill>
                <a:latin typeface="Calibri" panose="020F0502020204030204" pitchFamily="34" charset="0"/>
                <a:ea typeface="Calibri" panose="020F0502020204030204" pitchFamily="34" charset="0"/>
              </a:rPr>
              <a:t> </a:t>
            </a:r>
            <a:endParaRPr lang="fr-FR" sz="3957" dirty="0">
              <a:latin typeface="Calibri" panose="020F0502020204030204" pitchFamily="34" charset="0"/>
              <a:ea typeface="Calibri" panose="020F0502020204030204" pitchFamily="34" charset="0"/>
            </a:endParaRPr>
          </a:p>
        </p:txBody>
      </p:sp>
      <p:sp>
        <p:nvSpPr>
          <p:cNvPr id="44" name="ZoneTexte 43"/>
          <p:cNvSpPr txBox="1"/>
          <p:nvPr/>
        </p:nvSpPr>
        <p:spPr>
          <a:xfrm>
            <a:off x="711313" y="5338040"/>
            <a:ext cx="8781475" cy="4478085"/>
          </a:xfrm>
          <a:prstGeom prst="rect">
            <a:avLst/>
          </a:prstGeom>
          <a:solidFill>
            <a:schemeClr val="accent5">
              <a:lumMod val="20000"/>
              <a:lumOff val="80000"/>
            </a:schemeClr>
          </a:solidFill>
        </p:spPr>
        <p:txBody>
          <a:bodyPr wrap="square" rtlCol="0">
            <a:spAutoFit/>
          </a:bodyPr>
          <a:lstStyle/>
          <a:p>
            <a:r>
              <a:rPr lang="fr-FR" sz="3957" u="sng" dirty="0">
                <a:solidFill>
                  <a:srgbClr val="002060"/>
                </a:solidFill>
              </a:rPr>
              <a:t>Pour devenir référent professionnel </a:t>
            </a:r>
            <a:r>
              <a:rPr lang="fr-FR" sz="3957" dirty="0">
                <a:solidFill>
                  <a:srgbClr val="002060"/>
                </a:solidFill>
              </a:rPr>
              <a:t>:</a:t>
            </a:r>
          </a:p>
          <a:p>
            <a:endParaRPr lang="fr-FR" sz="800" dirty="0">
              <a:solidFill>
                <a:srgbClr val="002060"/>
              </a:solidFill>
            </a:endParaRPr>
          </a:p>
          <a:p>
            <a:pPr marL="628250" indent="-628250">
              <a:buFont typeface="Arial" panose="020B0604020202020204" pitchFamily="34" charset="0"/>
              <a:buChar char="•"/>
            </a:pPr>
            <a:r>
              <a:rPr lang="fr-FR" sz="3957" dirty="0">
                <a:solidFill>
                  <a:srgbClr val="002060"/>
                </a:solidFill>
              </a:rPr>
              <a:t>Etre titulaire du DEAF et avoir 5 ans d'ancienneté</a:t>
            </a:r>
          </a:p>
          <a:p>
            <a:pPr marL="628250" indent="-628250">
              <a:buFont typeface="Arial" panose="020B0604020202020204" pitchFamily="34" charset="0"/>
              <a:buChar char="•"/>
            </a:pPr>
            <a:r>
              <a:rPr lang="fr-FR" sz="3957" dirty="0">
                <a:solidFill>
                  <a:srgbClr val="002060"/>
                </a:solidFill>
              </a:rPr>
              <a:t>Très bien connaitre l'organisation du Département</a:t>
            </a:r>
          </a:p>
          <a:p>
            <a:pPr marL="628250" indent="-628250">
              <a:buFont typeface="Arial" panose="020B0604020202020204" pitchFamily="34" charset="0"/>
              <a:buChar char="•"/>
            </a:pPr>
            <a:r>
              <a:rPr lang="fr-FR" sz="3957" dirty="0">
                <a:solidFill>
                  <a:srgbClr val="002060"/>
                </a:solidFill>
              </a:rPr>
              <a:t>Etre disponible pour accompagner les </a:t>
            </a:r>
            <a:r>
              <a:rPr lang="fr-FR" sz="3957" dirty="0" smtClean="0">
                <a:solidFill>
                  <a:srgbClr val="002060"/>
                </a:solidFill>
              </a:rPr>
              <a:t>stagiaires</a:t>
            </a:r>
            <a:endParaRPr lang="fr-FR" sz="3957" dirty="0">
              <a:solidFill>
                <a:srgbClr val="002060"/>
              </a:solidFill>
            </a:endParaRPr>
          </a:p>
        </p:txBody>
      </p:sp>
      <p:sp>
        <p:nvSpPr>
          <p:cNvPr id="45" name="Rectangle 44"/>
          <p:cNvSpPr/>
          <p:nvPr/>
        </p:nvSpPr>
        <p:spPr>
          <a:xfrm>
            <a:off x="9810062" y="5338041"/>
            <a:ext cx="10052050" cy="4963923"/>
          </a:xfrm>
          <a:prstGeom prst="rect">
            <a:avLst/>
          </a:prstGeom>
          <a:solidFill>
            <a:schemeClr val="accent3">
              <a:lumMod val="20000"/>
              <a:lumOff val="80000"/>
            </a:schemeClr>
          </a:solidFill>
        </p:spPr>
        <p:txBody>
          <a:bodyPr>
            <a:spAutoFit/>
          </a:bodyPr>
          <a:lstStyle/>
          <a:p>
            <a:r>
              <a:rPr lang="fr-FR" sz="3957" u="sng" dirty="0">
                <a:solidFill>
                  <a:srgbClr val="002060"/>
                </a:solidFill>
                <a:latin typeface="Calibri" panose="020F0502020204030204" pitchFamily="34" charset="0"/>
                <a:ea typeface="Calibri" panose="020F0502020204030204" pitchFamily="34" charset="0"/>
              </a:rPr>
              <a:t>Pour candidater </a:t>
            </a:r>
            <a:r>
              <a:rPr lang="fr-FR" sz="3957" dirty="0">
                <a:solidFill>
                  <a:srgbClr val="002060"/>
                </a:solidFill>
                <a:latin typeface="Calibri" panose="020F0502020204030204" pitchFamily="34" charset="0"/>
                <a:ea typeface="Calibri" panose="020F0502020204030204" pitchFamily="34" charset="0"/>
              </a:rPr>
              <a:t>: </a:t>
            </a:r>
          </a:p>
          <a:p>
            <a:pPr marL="628250" indent="-628250">
              <a:buFont typeface="Arial" panose="020B0604020202020204" pitchFamily="34" charset="0"/>
              <a:buChar char="•"/>
            </a:pPr>
            <a:r>
              <a:rPr lang="fr-FR" sz="3957" dirty="0" smtClean="0">
                <a:solidFill>
                  <a:srgbClr val="002060"/>
                </a:solidFill>
                <a:latin typeface="Calibri" panose="020F0502020204030204" pitchFamily="34" charset="0"/>
                <a:ea typeface="Calibri" panose="020F0502020204030204" pitchFamily="34" charset="0"/>
              </a:rPr>
              <a:t>Envoyer un mail à </a:t>
            </a:r>
            <a:r>
              <a:rPr lang="fr-FR" sz="3957" dirty="0" smtClean="0">
                <a:solidFill>
                  <a:srgbClr val="002060"/>
                </a:solidFill>
                <a:latin typeface="Calibri" panose="020F0502020204030204" pitchFamily="34" charset="0"/>
                <a:ea typeface="Calibri" panose="020F0502020204030204" pitchFamily="34" charset="0"/>
                <a:hlinkClick r:id="rId3"/>
              </a:rPr>
              <a:t>formation-assfam@eure.fr</a:t>
            </a:r>
            <a:r>
              <a:rPr lang="fr-FR" sz="3957" dirty="0" smtClean="0">
                <a:solidFill>
                  <a:srgbClr val="002060"/>
                </a:solidFill>
                <a:latin typeface="Calibri" panose="020F0502020204030204" pitchFamily="34" charset="0"/>
                <a:ea typeface="Calibri" panose="020F0502020204030204" pitchFamily="34" charset="0"/>
              </a:rPr>
              <a:t> </a:t>
            </a:r>
          </a:p>
          <a:p>
            <a:pPr marL="628250" indent="-628250">
              <a:buFont typeface="Arial" panose="020B0604020202020204" pitchFamily="34" charset="0"/>
              <a:buChar char="•"/>
            </a:pPr>
            <a:r>
              <a:rPr lang="fr-FR" sz="3957" dirty="0">
                <a:solidFill>
                  <a:srgbClr val="002060"/>
                </a:solidFill>
                <a:latin typeface="Calibri" panose="020F0502020204030204" pitchFamily="34" charset="0"/>
                <a:ea typeface="Calibri" panose="020F0502020204030204" pitchFamily="34" charset="0"/>
              </a:rPr>
              <a:t>E</a:t>
            </a:r>
            <a:r>
              <a:rPr lang="fr-FR" sz="3957" dirty="0" smtClean="0">
                <a:solidFill>
                  <a:srgbClr val="002060"/>
                </a:solidFill>
                <a:latin typeface="Calibri" panose="020F0502020204030204" pitchFamily="34" charset="0"/>
                <a:ea typeface="Calibri" panose="020F0502020204030204" pitchFamily="34" charset="0"/>
              </a:rPr>
              <a:t>ntretien aura lieu avec la chargée de formation et un référent professionnel </a:t>
            </a:r>
            <a:r>
              <a:rPr lang="fr-FR" sz="3957" dirty="0" err="1" smtClean="0">
                <a:solidFill>
                  <a:srgbClr val="002060"/>
                </a:solidFill>
                <a:latin typeface="Calibri" panose="020F0502020204030204" pitchFamily="34" charset="0"/>
                <a:ea typeface="Calibri" panose="020F0502020204030204" pitchFamily="34" charset="0"/>
              </a:rPr>
              <a:t>ass</a:t>
            </a:r>
            <a:r>
              <a:rPr lang="fr-FR" sz="3957" dirty="0" smtClean="0">
                <a:solidFill>
                  <a:srgbClr val="002060"/>
                </a:solidFill>
                <a:latin typeface="Calibri" panose="020F0502020204030204" pitchFamily="34" charset="0"/>
                <a:ea typeface="Calibri" panose="020F0502020204030204" pitchFamily="34" charset="0"/>
              </a:rPr>
              <a:t> </a:t>
            </a:r>
            <a:r>
              <a:rPr lang="fr-FR" sz="3957" dirty="0" err="1" smtClean="0">
                <a:solidFill>
                  <a:srgbClr val="002060"/>
                </a:solidFill>
                <a:latin typeface="Calibri" panose="020F0502020204030204" pitchFamily="34" charset="0"/>
                <a:ea typeface="Calibri" panose="020F0502020204030204" pitchFamily="34" charset="0"/>
              </a:rPr>
              <a:t>fam</a:t>
            </a:r>
            <a:r>
              <a:rPr lang="fr-FR" sz="3957" dirty="0" smtClean="0">
                <a:solidFill>
                  <a:srgbClr val="002060"/>
                </a:solidFill>
                <a:latin typeface="Calibri" panose="020F0502020204030204" pitchFamily="34" charset="0"/>
                <a:ea typeface="Calibri" panose="020F0502020204030204" pitchFamily="34" charset="0"/>
              </a:rPr>
              <a:t> où des questions seront posées pour évaluer les connaissances</a:t>
            </a:r>
          </a:p>
          <a:p>
            <a:pPr marL="628250" indent="-628250">
              <a:buFont typeface="Arial" panose="020B0604020202020204" pitchFamily="34" charset="0"/>
              <a:buChar char="•"/>
            </a:pPr>
            <a:r>
              <a:rPr lang="fr-FR" sz="3957" dirty="0" smtClean="0">
                <a:solidFill>
                  <a:srgbClr val="002060"/>
                </a:solidFill>
                <a:latin typeface="Calibri" panose="020F0502020204030204" pitchFamily="34" charset="0"/>
                <a:ea typeface="Calibri" panose="020F0502020204030204" pitchFamily="34" charset="0"/>
              </a:rPr>
              <a:t>Formation en binôme avec Mme AVIGNON</a:t>
            </a:r>
          </a:p>
          <a:p>
            <a:pPr marL="628250" indent="-628250">
              <a:buFont typeface="Arial" panose="020B0604020202020204" pitchFamily="34" charset="0"/>
              <a:buChar char="•"/>
            </a:pPr>
            <a:endParaRPr lang="fr-FR" sz="3957" dirty="0">
              <a:solidFill>
                <a:srgbClr val="002060"/>
              </a:solidFill>
              <a:latin typeface="Calibri" panose="020F0502020204030204" pitchFamily="34" charset="0"/>
              <a:ea typeface="Calibri" panose="020F0502020204030204" pitchFamily="34" charset="0"/>
            </a:endParaRPr>
          </a:p>
        </p:txBody>
      </p:sp>
      <p:sp>
        <p:nvSpPr>
          <p:cNvPr id="46" name="object 2"/>
          <p:cNvSpPr txBox="1"/>
          <p:nvPr/>
        </p:nvSpPr>
        <p:spPr>
          <a:xfrm>
            <a:off x="0" y="-49027"/>
            <a:ext cx="20104100" cy="1231106"/>
          </a:xfrm>
          <a:prstGeom prst="rect">
            <a:avLst/>
          </a:prstGeom>
          <a:solidFill>
            <a:srgbClr val="002060"/>
          </a:solidFill>
        </p:spPr>
        <p:txBody>
          <a:bodyPr vert="horz" wrap="square" lIns="0" tIns="0" rIns="0" bIns="0" rtlCol="0">
            <a:spAutoFit/>
          </a:bodyPr>
          <a:lstStyle/>
          <a:p>
            <a:pPr marL="12700" algn="ctr">
              <a:lnSpc>
                <a:spcPct val="100000"/>
              </a:lnSpc>
            </a:pPr>
            <a:r>
              <a:rPr lang="fr-FR" sz="8000" b="1" spc="15" dirty="0" smtClean="0">
                <a:solidFill>
                  <a:schemeClr val="bg1"/>
                </a:solidFill>
                <a:latin typeface="Tahoma"/>
                <a:cs typeface="Tahoma"/>
              </a:rPr>
              <a:t>Référents professionnels</a:t>
            </a:r>
            <a:endParaRPr sz="8000" dirty="0">
              <a:solidFill>
                <a:schemeClr val="bg1"/>
              </a:solidFill>
              <a:latin typeface="Tahoma"/>
              <a:cs typeface="Tahoma"/>
            </a:endParaRPr>
          </a:p>
        </p:txBody>
      </p:sp>
      <p:pic>
        <p:nvPicPr>
          <p:cNvPr id="47" name="Image 46"/>
          <p:cNvPicPr>
            <a:picLocks noChangeAspect="1"/>
          </p:cNvPicPr>
          <p:nvPr/>
        </p:nvPicPr>
        <p:blipFill rotWithShape="1">
          <a:blip r:embed="rId4"/>
          <a:srcRect l="18500" t="6801" r="22280" b="66517"/>
          <a:stretch/>
        </p:blipFill>
        <p:spPr>
          <a:xfrm rot="944971">
            <a:off x="16708565" y="953688"/>
            <a:ext cx="2953544" cy="1319669"/>
          </a:xfrm>
          <a:prstGeom prst="rect">
            <a:avLst/>
          </a:prstGeom>
        </p:spPr>
      </p:pic>
      <p:pic>
        <p:nvPicPr>
          <p:cNvPr id="48" name="Image 4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37869" y="4569883"/>
            <a:ext cx="1726473" cy="1726473"/>
          </a:xfrm>
          <a:prstGeom prst="rect">
            <a:avLst/>
          </a:prstGeom>
        </p:spPr>
      </p:pic>
      <p:pic>
        <p:nvPicPr>
          <p:cNvPr id="49" name="Image 4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69252" y="9454298"/>
            <a:ext cx="2533081" cy="1593569"/>
          </a:xfrm>
          <a:prstGeom prst="rect">
            <a:avLst/>
          </a:prstGeom>
        </p:spPr>
      </p:pic>
    </p:spTree>
    <p:extLst>
      <p:ext uri="{BB962C8B-B14F-4D97-AF65-F5344CB8AC3E}">
        <p14:creationId xmlns:p14="http://schemas.microsoft.com/office/powerpoint/2010/main" val="2002755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281062" y="7317744"/>
            <a:ext cx="19266535" cy="897682"/>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Actualités générales </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3" name="Imag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043" y="3033044"/>
            <a:ext cx="2286000" cy="2600325"/>
          </a:xfrm>
          <a:prstGeom prst="rect">
            <a:avLst/>
          </a:prstGeom>
        </p:spPr>
      </p:pic>
      <p:pic>
        <p:nvPicPr>
          <p:cNvPr id="44" name="Imag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714" y="1964940"/>
            <a:ext cx="4149152" cy="2084949"/>
          </a:xfrm>
          <a:prstGeom prst="rect">
            <a:avLst/>
          </a:prstGeom>
        </p:spPr>
      </p:pic>
      <p:pic>
        <p:nvPicPr>
          <p:cNvPr id="46" name="Imag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52650" y="2119010"/>
            <a:ext cx="3033366" cy="3033366"/>
          </a:xfrm>
          <a:prstGeom prst="rect">
            <a:avLst/>
          </a:prstGeom>
        </p:spPr>
      </p:pic>
    </p:spTree>
    <p:extLst>
      <p:ext uri="{BB962C8B-B14F-4D97-AF65-F5344CB8AC3E}">
        <p14:creationId xmlns:p14="http://schemas.microsoft.com/office/powerpoint/2010/main" val="296217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3"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4" cstate="print"/>
            <a:stretch>
              <a:fillRect/>
            </a:stretch>
          </a:blipFill>
        </p:spPr>
        <p:txBody>
          <a:bodyPr wrap="square" lIns="0" tIns="0" rIns="0" bIns="0" rtlCol="0"/>
          <a:lstStyle/>
          <a:p>
            <a:endParaRPr/>
          </a:p>
        </p:txBody>
      </p:sp>
      <p:pic>
        <p:nvPicPr>
          <p:cNvPr id="41" name="Imag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518" y="805778"/>
            <a:ext cx="3033366" cy="3033366"/>
          </a:xfrm>
          <a:prstGeom prst="rect">
            <a:avLst/>
          </a:prstGeom>
        </p:spPr>
      </p:pic>
      <p:pic>
        <p:nvPicPr>
          <p:cNvPr id="42" name="Imag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25" y="4196319"/>
            <a:ext cx="4149152" cy="2084949"/>
          </a:xfrm>
          <a:prstGeom prst="rect">
            <a:avLst/>
          </a:prstGeom>
        </p:spPr>
      </p:pic>
      <p:pic>
        <p:nvPicPr>
          <p:cNvPr id="43" name="Imag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1618" y="7100463"/>
            <a:ext cx="2286000" cy="2600325"/>
          </a:xfrm>
          <a:prstGeom prst="rect">
            <a:avLst/>
          </a:prstGeom>
        </p:spPr>
      </p:pic>
      <p:sp>
        <p:nvSpPr>
          <p:cNvPr id="39" name="ZoneTexte 38"/>
          <p:cNvSpPr txBox="1"/>
          <p:nvPr/>
        </p:nvSpPr>
        <p:spPr>
          <a:xfrm>
            <a:off x="5722697" y="1215955"/>
            <a:ext cx="14025599" cy="2369880"/>
          </a:xfrm>
          <a:prstGeom prst="rect">
            <a:avLst/>
          </a:prstGeom>
          <a:noFill/>
        </p:spPr>
        <p:txBody>
          <a:bodyPr wrap="square" rtlCol="0">
            <a:spAutoFit/>
          </a:bodyPr>
          <a:lstStyle/>
          <a:p>
            <a:r>
              <a:rPr lang="fr-FR" sz="2800" dirty="0" smtClean="0">
                <a:solidFill>
                  <a:srgbClr val="002060"/>
                </a:solidFill>
              </a:rPr>
              <a:t>20 assistants familiaux invités à la remise des diplômes en janvier 2024</a:t>
            </a:r>
          </a:p>
          <a:p>
            <a:r>
              <a:rPr lang="fr-FR" sz="2800" dirty="0" smtClean="0">
                <a:solidFill>
                  <a:srgbClr val="002060"/>
                </a:solidFill>
              </a:rPr>
              <a:t>Moment d’échanges et de convivialités partagés au sein de l’HDD</a:t>
            </a:r>
          </a:p>
          <a:p>
            <a:endParaRPr lang="fr-FR" sz="2800" dirty="0">
              <a:solidFill>
                <a:srgbClr val="002060"/>
              </a:solidFill>
            </a:endParaRPr>
          </a:p>
          <a:p>
            <a:r>
              <a:rPr lang="fr-FR" sz="2800" dirty="0" smtClean="0">
                <a:solidFill>
                  <a:srgbClr val="002060"/>
                </a:solidFill>
              </a:rPr>
              <a:t>Encore félicitations à tous les diplômés !</a:t>
            </a:r>
          </a:p>
          <a:p>
            <a:endParaRPr lang="fr-FR" dirty="0"/>
          </a:p>
          <a:p>
            <a:r>
              <a:rPr lang="fr-FR" dirty="0" smtClean="0"/>
              <a:t> </a:t>
            </a:r>
            <a:endParaRPr lang="fr-FR" dirty="0"/>
          </a:p>
        </p:txBody>
      </p:sp>
      <p:sp>
        <p:nvSpPr>
          <p:cNvPr id="40" name="Rectangle 39"/>
          <p:cNvSpPr/>
          <p:nvPr/>
        </p:nvSpPr>
        <p:spPr>
          <a:xfrm>
            <a:off x="1" y="66565"/>
            <a:ext cx="20104100" cy="923330"/>
          </a:xfrm>
          <a:prstGeom prst="rect">
            <a:avLst/>
          </a:prstGeom>
        </p:spPr>
        <p:txBody>
          <a:bodyPr wrap="square">
            <a:spAutoFit/>
          </a:bodyPr>
          <a:lstStyle/>
          <a:p>
            <a:pPr algn="ctr"/>
            <a:r>
              <a:rPr lang="fr-FR" sz="5400" b="1" spc="15" dirty="0">
                <a:solidFill>
                  <a:srgbClr val="002060"/>
                </a:solidFill>
              </a:rPr>
              <a:t>Actualités générales </a:t>
            </a:r>
            <a:endParaRPr lang="fr-FR" sz="5400" b="1" dirty="0">
              <a:solidFill>
                <a:srgbClr val="002060"/>
              </a:solidFill>
            </a:endParaRPr>
          </a:p>
        </p:txBody>
      </p:sp>
      <p:sp>
        <p:nvSpPr>
          <p:cNvPr id="45" name="ZoneTexte 44"/>
          <p:cNvSpPr txBox="1"/>
          <p:nvPr/>
        </p:nvSpPr>
        <p:spPr>
          <a:xfrm>
            <a:off x="5708189" y="6857012"/>
            <a:ext cx="11983308" cy="3231654"/>
          </a:xfrm>
          <a:prstGeom prst="rect">
            <a:avLst/>
          </a:prstGeom>
          <a:noFill/>
        </p:spPr>
        <p:txBody>
          <a:bodyPr wrap="square" rtlCol="0">
            <a:spAutoFit/>
          </a:bodyPr>
          <a:lstStyle/>
          <a:p>
            <a:pPr algn="just"/>
            <a:r>
              <a:rPr lang="fr-FR" sz="2800" dirty="0" smtClean="0">
                <a:solidFill>
                  <a:srgbClr val="002060"/>
                </a:solidFill>
              </a:rPr>
              <a:t>Collaboration entre la DEF et la Direction des Sports dans le cadre des jeux olympiques : </a:t>
            </a:r>
          </a:p>
          <a:p>
            <a:pPr algn="just"/>
            <a:r>
              <a:rPr lang="fr-FR" sz="2800" dirty="0" smtClean="0">
                <a:solidFill>
                  <a:srgbClr val="002060"/>
                </a:solidFill>
              </a:rPr>
              <a:t>Des enfants confiés ont pu participer à des ateliers sportifs (20/04 Matchs de handball et volleyball, 23/04 Event </a:t>
            </a:r>
            <a:r>
              <a:rPr lang="fr-FR" sz="2800" dirty="0" err="1" smtClean="0">
                <a:solidFill>
                  <a:srgbClr val="002060"/>
                </a:solidFill>
              </a:rPr>
              <a:t>street</a:t>
            </a:r>
            <a:r>
              <a:rPr lang="fr-FR" sz="2800" dirty="0" smtClean="0">
                <a:solidFill>
                  <a:srgbClr val="002060"/>
                </a:solidFill>
              </a:rPr>
              <a:t> basket, 22/05 Cross du FDE…)</a:t>
            </a:r>
          </a:p>
          <a:p>
            <a:endParaRPr lang="fr-FR" sz="2800" dirty="0" smtClean="0">
              <a:solidFill>
                <a:srgbClr val="002060"/>
              </a:solidFill>
            </a:endParaRPr>
          </a:p>
          <a:p>
            <a:r>
              <a:rPr lang="fr-FR" sz="2800" dirty="0" smtClean="0">
                <a:solidFill>
                  <a:srgbClr val="002060"/>
                </a:solidFill>
              </a:rPr>
              <a:t>D’autres évènements sont à venir – surveiller votre boîte mail !</a:t>
            </a:r>
          </a:p>
          <a:p>
            <a:endParaRPr lang="fr-FR" dirty="0"/>
          </a:p>
          <a:p>
            <a:r>
              <a:rPr lang="fr-FR" dirty="0" smtClean="0"/>
              <a:t> </a:t>
            </a:r>
            <a:endParaRPr lang="fr-FR" dirty="0"/>
          </a:p>
        </p:txBody>
      </p:sp>
      <p:sp>
        <p:nvSpPr>
          <p:cNvPr id="47" name="ZoneTexte 46"/>
          <p:cNvSpPr txBox="1"/>
          <p:nvPr/>
        </p:nvSpPr>
        <p:spPr>
          <a:xfrm>
            <a:off x="5861050" y="5238794"/>
            <a:ext cx="266420" cy="1508105"/>
          </a:xfrm>
          <a:prstGeom prst="rect">
            <a:avLst/>
          </a:prstGeom>
          <a:noFill/>
        </p:spPr>
        <p:txBody>
          <a:bodyPr wrap="none" rtlCol="0">
            <a:spAutoFit/>
          </a:bodyPr>
          <a:lstStyle/>
          <a:p>
            <a:endParaRPr lang="fr-FR" sz="2800" dirty="0" smtClean="0">
              <a:solidFill>
                <a:srgbClr val="002060"/>
              </a:solidFill>
            </a:endParaRPr>
          </a:p>
          <a:p>
            <a:r>
              <a:rPr lang="fr-FR" sz="2800" dirty="0" smtClean="0">
                <a:solidFill>
                  <a:srgbClr val="002060"/>
                </a:solidFill>
              </a:rPr>
              <a:t> </a:t>
            </a:r>
          </a:p>
          <a:p>
            <a:endParaRPr lang="fr-FR" dirty="0"/>
          </a:p>
          <a:p>
            <a:r>
              <a:rPr lang="fr-FR" dirty="0" smtClean="0"/>
              <a:t> </a:t>
            </a:r>
            <a:endParaRPr lang="fr-FR" dirty="0"/>
          </a:p>
        </p:txBody>
      </p:sp>
      <p:sp>
        <p:nvSpPr>
          <p:cNvPr id="2" name="ZoneTexte 1"/>
          <p:cNvSpPr txBox="1"/>
          <p:nvPr/>
        </p:nvSpPr>
        <p:spPr>
          <a:xfrm>
            <a:off x="5722697" y="4618715"/>
            <a:ext cx="13082767" cy="954107"/>
          </a:xfrm>
          <a:prstGeom prst="rect">
            <a:avLst/>
          </a:prstGeom>
          <a:noFill/>
        </p:spPr>
        <p:txBody>
          <a:bodyPr wrap="square" rtlCol="0">
            <a:spAutoFit/>
          </a:bodyPr>
          <a:lstStyle/>
          <a:p>
            <a:r>
              <a:rPr lang="fr-FR" sz="2800" dirty="0" smtClean="0">
                <a:solidFill>
                  <a:srgbClr val="002060"/>
                </a:solidFill>
              </a:rPr>
              <a:t>Des enfants confiés au FDE et en FA ont pu participer à une journée au Salon de l’Agriculture le 1</a:t>
            </a:r>
            <a:r>
              <a:rPr lang="fr-FR" sz="2800" baseline="30000" dirty="0" smtClean="0">
                <a:solidFill>
                  <a:srgbClr val="002060"/>
                </a:solidFill>
              </a:rPr>
              <a:t>er</a:t>
            </a:r>
            <a:r>
              <a:rPr lang="fr-FR" sz="2800" dirty="0" smtClean="0">
                <a:solidFill>
                  <a:srgbClr val="002060"/>
                </a:solidFill>
              </a:rPr>
              <a:t> mars dernier lors des vacances scolaires</a:t>
            </a:r>
            <a:endParaRPr lang="fr-FR" sz="2800" dirty="0">
              <a:solidFill>
                <a:srgbClr val="002060"/>
              </a:solidFill>
            </a:endParaRPr>
          </a:p>
        </p:txBody>
      </p:sp>
      <p:pic>
        <p:nvPicPr>
          <p:cNvPr id="44" name="Imag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81250" y="8515277"/>
            <a:ext cx="1260919" cy="1260919"/>
          </a:xfrm>
          <a:prstGeom prst="rect">
            <a:avLst/>
          </a:prstGeom>
        </p:spPr>
      </p:pic>
      <p:sp>
        <p:nvSpPr>
          <p:cNvPr id="46" name="ZoneTexte 45"/>
          <p:cNvSpPr txBox="1"/>
          <p:nvPr/>
        </p:nvSpPr>
        <p:spPr>
          <a:xfrm>
            <a:off x="3267661" y="10415139"/>
            <a:ext cx="14413561" cy="646331"/>
          </a:xfrm>
          <a:prstGeom prst="rect">
            <a:avLst/>
          </a:prstGeom>
          <a:noFill/>
        </p:spPr>
        <p:txBody>
          <a:bodyPr wrap="none" rtlCol="0">
            <a:spAutoFit/>
          </a:bodyPr>
          <a:lstStyle/>
          <a:p>
            <a:r>
              <a:rPr lang="fr-FR" sz="3600" u="sng" dirty="0" smtClean="0">
                <a:solidFill>
                  <a:srgbClr val="002060"/>
                </a:solidFill>
              </a:rPr>
              <a:t>Objectif : développer l’accès à la culture et au sport pour les enfants confiés </a:t>
            </a:r>
            <a:endParaRPr lang="fr-FR" sz="3600" u="sng"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050" y="551698"/>
            <a:ext cx="12725400" cy="1231106"/>
          </a:xfrm>
        </p:spPr>
        <p:txBody>
          <a:bodyPr/>
          <a:lstStyle/>
          <a:p>
            <a:pPr algn="ctr"/>
            <a:r>
              <a:rPr lang="fr-FR" sz="1600" dirty="0"/>
              <a:t/>
            </a:r>
            <a:br>
              <a:rPr lang="fr-FR" sz="1600" dirty="0"/>
            </a:br>
            <a:r>
              <a:rPr lang="fr-FR" sz="3200" dirty="0"/>
              <a:t>Un événement sportif historique dans l’Eure</a:t>
            </a:r>
            <a:r>
              <a:rPr lang="fr-FR" sz="1600" dirty="0"/>
              <a:t/>
            </a:r>
            <a:br>
              <a:rPr lang="fr-FR" sz="1600" dirty="0"/>
            </a:br>
            <a:r>
              <a:rPr lang="fr-FR" sz="1600" dirty="0"/>
              <a:t/>
            </a:r>
            <a:br>
              <a:rPr lang="fr-FR" sz="1600" dirty="0"/>
            </a:br>
            <a:endParaRPr lang="fr-FR" sz="1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 y="2301875"/>
            <a:ext cx="8686800" cy="6324600"/>
          </a:xfrm>
          <a:prstGeom prst="rect">
            <a:avLst/>
          </a:prstGeom>
        </p:spPr>
      </p:pic>
      <p:sp>
        <p:nvSpPr>
          <p:cNvPr id="6" name="ZoneTexte 5"/>
          <p:cNvSpPr txBox="1"/>
          <p:nvPr/>
        </p:nvSpPr>
        <p:spPr>
          <a:xfrm>
            <a:off x="9823450" y="2293937"/>
            <a:ext cx="9296400" cy="6924973"/>
          </a:xfrm>
          <a:prstGeom prst="rect">
            <a:avLst/>
          </a:prstGeom>
          <a:noFill/>
        </p:spPr>
        <p:txBody>
          <a:bodyPr wrap="square" rtlCol="0">
            <a:spAutoFit/>
          </a:bodyPr>
          <a:lstStyle/>
          <a:p>
            <a:pPr algn="just"/>
            <a:r>
              <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rPr>
              <a:t>L’Eure a l’honneur d’accueillir les Flammes Olympique et Paralympique sur son territoire. Ce moment historique est l’occasion de célébrer les valeurs du sport et de l’olympisme, et de partager l’émotion unique des Jeux Olympiques et Paralympiques de Paris 2024 avec tous les Eurois.</a:t>
            </a:r>
          </a:p>
          <a:p>
            <a:pPr algn="just"/>
            <a:endPar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just"/>
            <a:r>
              <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rPr>
              <a:t>Soyons tous unis pour supporter les porteurs de la flamme et célébrer cet événement exceptionnel dans 7 communes le 6 juillet et 1 commune le 26 août</a:t>
            </a:r>
            <a:r>
              <a:rPr lang="fr-FR" sz="2800"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p>
          <a:p>
            <a:pPr algn="just"/>
            <a:endPar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just"/>
            <a:endParaRPr lang="fr-FR" sz="28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just"/>
            <a:r>
              <a:rPr lang="fr-FR" sz="2800" dirty="0" smtClean="0">
                <a:solidFill>
                  <a:srgbClr val="00B050"/>
                </a:solidFill>
                <a:latin typeface="Tahoma" panose="020B0604030504040204" pitchFamily="34" charset="0"/>
                <a:ea typeface="Tahoma" panose="020B0604030504040204" pitchFamily="34" charset="0"/>
                <a:cs typeface="Tahoma" panose="020B0604030504040204" pitchFamily="34" charset="0"/>
              </a:rPr>
              <a:t>Détail des évènements </a:t>
            </a:r>
            <a:r>
              <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rPr>
              <a:t>sur l’adresse : </a:t>
            </a:r>
            <a:r>
              <a:rPr lang="fr-FR" sz="2800" dirty="0">
                <a:solidFill>
                  <a:srgbClr val="00B050"/>
                </a:solidFill>
                <a:latin typeface="Tahoma" panose="020B0604030504040204" pitchFamily="34" charset="0"/>
                <a:ea typeface="Tahoma" panose="020B0604030504040204" pitchFamily="34" charset="0"/>
                <a:cs typeface="Tahoma" panose="020B0604030504040204" pitchFamily="34" charset="0"/>
                <a:hlinkClick r:id="rId3"/>
              </a:rPr>
              <a:t>https://eureennormandie.fr/evenement/flammes-olympique-paralympique</a:t>
            </a:r>
            <a:r>
              <a:rPr lang="fr-FR" sz="2800" dirty="0" smtClean="0">
                <a:solidFill>
                  <a:srgbClr val="00B050"/>
                </a:solidFill>
                <a:latin typeface="Tahoma" panose="020B0604030504040204" pitchFamily="34" charset="0"/>
                <a:ea typeface="Tahoma" panose="020B0604030504040204" pitchFamily="34" charset="0"/>
                <a:cs typeface="Tahoma" panose="020B0604030504040204" pitchFamily="34" charset="0"/>
                <a:hlinkClick r:id="rId3"/>
              </a:rPr>
              <a:t>/</a:t>
            </a:r>
            <a:endParaRPr lang="fr-FR" sz="28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just"/>
            <a:endParaRPr lang="fr-FR" sz="2400"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8494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a:picLocks noChangeAspect="1"/>
          </p:cNvPicPr>
          <p:nvPr/>
        </p:nvPicPr>
        <p:blipFill>
          <a:blip r:embed="rId2"/>
          <a:stretch>
            <a:fillRect/>
          </a:stretch>
        </p:blipFill>
        <p:spPr>
          <a:xfrm>
            <a:off x="298450" y="320675"/>
            <a:ext cx="19507200" cy="10591800"/>
          </a:xfrm>
          <a:prstGeom prst="rect">
            <a:avLst/>
          </a:prstGeom>
        </p:spPr>
      </p:pic>
    </p:spTree>
    <p:extLst>
      <p:ext uri="{BB962C8B-B14F-4D97-AF65-F5344CB8AC3E}">
        <p14:creationId xmlns:p14="http://schemas.microsoft.com/office/powerpoint/2010/main" val="2433627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6048" y="47307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dirty="0"/>
          </a:p>
        </p:txBody>
      </p:sp>
      <p:sp>
        <p:nvSpPr>
          <p:cNvPr id="3" name="object 3"/>
          <p:cNvSpPr txBox="1">
            <a:spLocks noGrp="1"/>
          </p:cNvSpPr>
          <p:nvPr>
            <p:ph type="title"/>
          </p:nvPr>
        </p:nvSpPr>
        <p:spPr>
          <a:xfrm>
            <a:off x="493146" y="473075"/>
            <a:ext cx="19266535" cy="897682"/>
          </a:xfrm>
          <a:prstGeom prst="rect">
            <a:avLst/>
          </a:prstGeom>
        </p:spPr>
        <p:txBody>
          <a:bodyPr vert="horz" wrap="square" lIns="0" tIns="0" rIns="0" bIns="0" rtlCol="0">
            <a:spAutoFit/>
          </a:bodyPr>
          <a:lstStyle/>
          <a:p>
            <a:pPr marL="12700" algn="ctr">
              <a:lnSpc>
                <a:spcPts val="7015"/>
              </a:lnSpc>
            </a:pPr>
            <a:r>
              <a:rPr lang="fr-FR" sz="6000" spc="15" dirty="0" smtClean="0">
                <a:solidFill>
                  <a:srgbClr val="FFFFFF"/>
                </a:solidFill>
              </a:rPr>
              <a:t>Sommaire</a:t>
            </a:r>
            <a:endParaRPr sz="6000" dirty="0"/>
          </a:p>
        </p:txBody>
      </p:sp>
      <p:sp>
        <p:nvSpPr>
          <p:cNvPr id="47" name="object 3"/>
          <p:cNvSpPr txBox="1">
            <a:spLocks/>
          </p:cNvSpPr>
          <p:nvPr/>
        </p:nvSpPr>
        <p:spPr>
          <a:xfrm>
            <a:off x="877151" y="1669083"/>
            <a:ext cx="18166499" cy="8863965"/>
          </a:xfrm>
          <a:prstGeom prst="rect">
            <a:avLst/>
          </a:prstGeom>
        </p:spPr>
        <p:txBody>
          <a:bodyPr vert="horz" wrap="square" lIns="0" tIns="0" rIns="0" bIns="0" rtlCol="0">
            <a:spAutoFit/>
          </a:bodyPr>
          <a:lstStyle>
            <a:lvl1pPr>
              <a:defRPr sz="3950" b="1" i="0">
                <a:solidFill>
                  <a:srgbClr val="244085"/>
                </a:solidFill>
                <a:latin typeface="Tahoma"/>
                <a:ea typeface="+mj-ea"/>
                <a:cs typeface="Tahoma"/>
              </a:defRPr>
            </a:lvl1pPr>
          </a:lstStyle>
          <a:p>
            <a:pPr marL="12700">
              <a:lnSpc>
                <a:spcPct val="200000"/>
              </a:lnSpc>
            </a:pPr>
            <a:r>
              <a:rPr lang="fr-FR" sz="4800" kern="0" spc="15" dirty="0" smtClean="0">
                <a:solidFill>
                  <a:srgbClr val="FFFFFF"/>
                </a:solidFill>
              </a:rPr>
              <a:t>1</a:t>
            </a:r>
            <a:r>
              <a:rPr lang="fr-FR" sz="4800" kern="0" spc="15" dirty="0" smtClean="0">
                <a:solidFill>
                  <a:srgbClr val="FFFFFF"/>
                </a:solidFill>
              </a:rPr>
              <a:t>. </a:t>
            </a:r>
            <a:r>
              <a:rPr lang="fr-FR" sz="4800" kern="0" spc="15" dirty="0" smtClean="0">
                <a:solidFill>
                  <a:srgbClr val="FFFFFF"/>
                </a:solidFill>
              </a:rPr>
              <a:t>Actualités RH</a:t>
            </a:r>
          </a:p>
          <a:p>
            <a:pPr marL="12700">
              <a:lnSpc>
                <a:spcPct val="200000"/>
              </a:lnSpc>
            </a:pPr>
            <a:r>
              <a:rPr lang="fr-FR" sz="4800" kern="0" spc="15" dirty="0" smtClean="0">
                <a:solidFill>
                  <a:srgbClr val="FFFFFF"/>
                </a:solidFill>
              </a:rPr>
              <a:t>2</a:t>
            </a:r>
            <a:r>
              <a:rPr lang="fr-FR" sz="4800" kern="0" spc="15" dirty="0" smtClean="0">
                <a:solidFill>
                  <a:srgbClr val="FFFFFF"/>
                </a:solidFill>
              </a:rPr>
              <a:t>. </a:t>
            </a:r>
            <a:r>
              <a:rPr lang="fr-FR" sz="4800" kern="0" spc="15" dirty="0" smtClean="0">
                <a:solidFill>
                  <a:srgbClr val="FFFFFF"/>
                </a:solidFill>
              </a:rPr>
              <a:t>Référentiel de l’accompagnement </a:t>
            </a:r>
            <a:r>
              <a:rPr lang="fr-FR" sz="4800" kern="0" spc="15" dirty="0" smtClean="0">
                <a:solidFill>
                  <a:srgbClr val="FFFFFF"/>
                </a:solidFill>
              </a:rPr>
              <a:t>professionnel</a:t>
            </a:r>
          </a:p>
          <a:p>
            <a:pPr marL="12700">
              <a:lnSpc>
                <a:spcPct val="200000"/>
              </a:lnSpc>
            </a:pPr>
            <a:r>
              <a:rPr lang="fr-FR" sz="4800" kern="0" spc="15" dirty="0">
                <a:solidFill>
                  <a:srgbClr val="FFFFFF"/>
                </a:solidFill>
              </a:rPr>
              <a:t>3. Méthode </a:t>
            </a:r>
            <a:r>
              <a:rPr lang="fr-FR" sz="4800" kern="0" spc="15" dirty="0" smtClean="0">
                <a:solidFill>
                  <a:srgbClr val="FFFFFF"/>
                </a:solidFill>
              </a:rPr>
              <a:t>ESOPPE</a:t>
            </a:r>
            <a:endParaRPr lang="fr-FR" sz="4800" kern="0" spc="15" dirty="0" smtClean="0">
              <a:solidFill>
                <a:srgbClr val="FFFFFF"/>
              </a:solidFill>
            </a:endParaRPr>
          </a:p>
          <a:p>
            <a:pPr marL="12700">
              <a:lnSpc>
                <a:spcPct val="200000"/>
              </a:lnSpc>
            </a:pPr>
            <a:r>
              <a:rPr lang="fr-FR" sz="4800" kern="0" spc="15" dirty="0">
                <a:solidFill>
                  <a:srgbClr val="FFFFFF"/>
                </a:solidFill>
              </a:rPr>
              <a:t>4</a:t>
            </a:r>
            <a:r>
              <a:rPr lang="fr-FR" sz="4800" kern="0" spc="15" dirty="0" smtClean="0">
                <a:solidFill>
                  <a:srgbClr val="FFFFFF"/>
                </a:solidFill>
              </a:rPr>
              <a:t>. </a:t>
            </a:r>
            <a:r>
              <a:rPr lang="fr-FR" sz="4800" kern="0" spc="15" dirty="0" smtClean="0">
                <a:solidFill>
                  <a:srgbClr val="FFFFFF"/>
                </a:solidFill>
              </a:rPr>
              <a:t>Présentation de l’association ELAN ADEPAPE 27</a:t>
            </a:r>
            <a:endParaRPr lang="fr-FR" sz="4800" kern="0" dirty="0"/>
          </a:p>
          <a:p>
            <a:pPr marL="12700">
              <a:lnSpc>
                <a:spcPct val="200000"/>
              </a:lnSpc>
            </a:pPr>
            <a:r>
              <a:rPr lang="fr-FR" sz="4800" kern="0" spc="15" dirty="0">
                <a:solidFill>
                  <a:srgbClr val="FFFFFF"/>
                </a:solidFill>
              </a:rPr>
              <a:t>5</a:t>
            </a:r>
            <a:r>
              <a:rPr lang="fr-FR" sz="4800" kern="0" spc="15" dirty="0" smtClean="0">
                <a:solidFill>
                  <a:srgbClr val="FFFFFF"/>
                </a:solidFill>
              </a:rPr>
              <a:t>. </a:t>
            </a:r>
            <a:r>
              <a:rPr lang="fr-FR" sz="4800" kern="0" spc="15" dirty="0" smtClean="0">
                <a:solidFill>
                  <a:srgbClr val="FFFFFF"/>
                </a:solidFill>
              </a:rPr>
              <a:t>Informations </a:t>
            </a:r>
            <a:r>
              <a:rPr lang="fr-FR" sz="4800" kern="0" spc="15" dirty="0" smtClean="0">
                <a:solidFill>
                  <a:srgbClr val="FFFFFF"/>
                </a:solidFill>
              </a:rPr>
              <a:t>diverses</a:t>
            </a:r>
          </a:p>
          <a:p>
            <a:pPr marL="12700">
              <a:lnSpc>
                <a:spcPct val="200000"/>
              </a:lnSpc>
            </a:pPr>
            <a:r>
              <a:rPr lang="fr-FR" sz="4800" kern="0" spc="15" dirty="0" smtClean="0">
                <a:solidFill>
                  <a:srgbClr val="FFFFFF"/>
                </a:solidFill>
              </a:rPr>
              <a:t>6. Actualités générales</a:t>
            </a:r>
            <a:r>
              <a:rPr lang="fr-FR" sz="4800" kern="0" spc="15" dirty="0" smtClean="0">
                <a:solidFill>
                  <a:srgbClr val="FFFFFF"/>
                </a:solidFill>
              </a:rPr>
              <a:t> </a:t>
            </a:r>
            <a:endParaRPr lang="fr-FR" sz="4800" kern="0" spc="15" dirty="0" smtClean="0">
              <a:solidFill>
                <a:srgbClr val="FFFFFF"/>
              </a:solidFill>
            </a:endParaRPr>
          </a:p>
        </p:txBody>
      </p:sp>
      <p:pic>
        <p:nvPicPr>
          <p:cNvPr id="4" name="Image 3"/>
          <p:cNvPicPr>
            <a:picLocks noChangeAspect="1"/>
          </p:cNvPicPr>
          <p:nvPr/>
        </p:nvPicPr>
        <p:blipFill>
          <a:blip r:embed="rId2"/>
          <a:stretch>
            <a:fillRect/>
          </a:stretch>
        </p:blipFill>
        <p:spPr>
          <a:xfrm>
            <a:off x="16964882" y="6350000"/>
            <a:ext cx="2307826" cy="135996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468" y="3242779"/>
            <a:ext cx="2104731" cy="1313591"/>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650" y="4816475"/>
            <a:ext cx="2990850" cy="1533525"/>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9050" y="8110199"/>
            <a:ext cx="1404317" cy="1404317"/>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775" y="1566379"/>
            <a:ext cx="2794000" cy="1676400"/>
          </a:xfrm>
          <a:prstGeom prst="rect">
            <a:avLst/>
          </a:prstGeom>
        </p:spPr>
      </p:pic>
    </p:spTree>
    <p:extLst>
      <p:ext uri="{BB962C8B-B14F-4D97-AF65-F5344CB8AC3E}">
        <p14:creationId xmlns:p14="http://schemas.microsoft.com/office/powerpoint/2010/main" val="2154442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 y="625475"/>
            <a:ext cx="20262850" cy="1231106"/>
          </a:xfrm>
          <a:prstGeom prst="rect">
            <a:avLst/>
          </a:prstGeom>
        </p:spPr>
        <p:txBody>
          <a:bodyPr vert="horz" wrap="square" lIns="0" tIns="0" rIns="0" bIns="0" rtlCol="0">
            <a:spAutoFit/>
          </a:bodyPr>
          <a:lstStyle/>
          <a:p>
            <a:pPr marL="12700" algn="ctr">
              <a:lnSpc>
                <a:spcPct val="100000"/>
              </a:lnSpc>
            </a:pPr>
            <a:r>
              <a:rPr lang="fr-FR" sz="8000" b="1" spc="15" dirty="0" smtClean="0">
                <a:solidFill>
                  <a:srgbClr val="244085"/>
                </a:solidFill>
                <a:latin typeface="Tahoma"/>
                <a:cs typeface="Tahoma"/>
              </a:rPr>
              <a:t>NOËL 2024</a:t>
            </a:r>
            <a:endParaRPr sz="80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pic>
        <p:nvPicPr>
          <p:cNvPr id="39" name="Image 38"/>
          <p:cNvPicPr>
            <a:picLocks noChangeAspect="1"/>
          </p:cNvPicPr>
          <p:nvPr/>
        </p:nvPicPr>
        <p:blipFill rotWithShape="1">
          <a:blip r:embed="rId4">
            <a:extLst>
              <a:ext uri="{28A0092B-C50C-407E-A947-70E740481C1C}">
                <a14:useLocalDpi xmlns:a14="http://schemas.microsoft.com/office/drawing/2010/main" val="0"/>
              </a:ext>
            </a:extLst>
          </a:blip>
          <a:srcRect l="26667" r="29333"/>
          <a:stretch/>
        </p:blipFill>
        <p:spPr>
          <a:xfrm>
            <a:off x="679450" y="1997075"/>
            <a:ext cx="4453670" cy="7085385"/>
          </a:xfrm>
          <a:prstGeom prst="rect">
            <a:avLst/>
          </a:prstGeom>
        </p:spPr>
      </p:pic>
      <p:sp>
        <p:nvSpPr>
          <p:cNvPr id="41" name="ZoneTexte 40"/>
          <p:cNvSpPr txBox="1"/>
          <p:nvPr/>
        </p:nvSpPr>
        <p:spPr>
          <a:xfrm>
            <a:off x="5784850" y="4262494"/>
            <a:ext cx="11047947" cy="3785652"/>
          </a:xfrm>
          <a:prstGeom prst="rect">
            <a:avLst/>
          </a:prstGeom>
          <a:noFill/>
        </p:spPr>
        <p:txBody>
          <a:bodyPr wrap="square" rtlCol="0">
            <a:spAutoFit/>
          </a:bodyPr>
          <a:lstStyle/>
          <a:p>
            <a:pPr marL="571500" indent="-571500" algn="just">
              <a:buFont typeface="Wingdings" panose="05000000000000000000" pitchFamily="2" charset="2"/>
              <a:buChar char="Ø"/>
            </a:pPr>
            <a:r>
              <a:rPr lang="fr-FR" sz="4000" dirty="0" smtClean="0">
                <a:solidFill>
                  <a:srgbClr val="002060"/>
                </a:solidFill>
              </a:rPr>
              <a:t>Les enfants des assistants familiaux bénéficieront d’un cadeau</a:t>
            </a:r>
          </a:p>
          <a:p>
            <a:pPr algn="just"/>
            <a:endParaRPr lang="fr-FR" sz="4000" dirty="0" smtClean="0">
              <a:solidFill>
                <a:srgbClr val="002060"/>
              </a:solidFill>
            </a:endParaRPr>
          </a:p>
          <a:p>
            <a:pPr marL="571500" indent="-571500" algn="just">
              <a:buFont typeface="Wingdings" panose="05000000000000000000" pitchFamily="2" charset="2"/>
              <a:buChar char="Ø"/>
            </a:pPr>
            <a:r>
              <a:rPr lang="fr-FR" sz="4000" dirty="0" smtClean="0">
                <a:solidFill>
                  <a:srgbClr val="002060"/>
                </a:solidFill>
              </a:rPr>
              <a:t>Seuls les enfants des agents jusqu’aux 12 ans révolus sont éligibles (date limite fixée par la DRH)</a:t>
            </a:r>
          </a:p>
        </p:txBody>
      </p:sp>
      <p:sp>
        <p:nvSpPr>
          <p:cNvPr id="40" name="ZoneTexte 39"/>
          <p:cNvSpPr txBox="1"/>
          <p:nvPr/>
        </p:nvSpPr>
        <p:spPr>
          <a:xfrm>
            <a:off x="1911740" y="10160165"/>
            <a:ext cx="15271232" cy="523220"/>
          </a:xfrm>
          <a:prstGeom prst="rect">
            <a:avLst/>
          </a:prstGeom>
          <a:noFill/>
        </p:spPr>
        <p:txBody>
          <a:bodyPr wrap="none" rtlCol="0">
            <a:spAutoFit/>
          </a:bodyPr>
          <a:lstStyle/>
          <a:p>
            <a:r>
              <a:rPr lang="fr-FR" sz="2800" u="sng" dirty="0" smtClean="0">
                <a:solidFill>
                  <a:srgbClr val="002060"/>
                </a:solidFill>
              </a:rPr>
              <a:t>Les cadeaux pourront être transmis uniquement aux assistants familiaux qui ont rempli le questionnaire</a:t>
            </a:r>
            <a:endParaRPr lang="fr-FR" sz="2800" u="sng" dirty="0">
              <a:solidFill>
                <a:srgbClr val="002060"/>
              </a:solidFill>
            </a:endParaRPr>
          </a:p>
        </p:txBody>
      </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407" y="9864409"/>
            <a:ext cx="1069326" cy="947423"/>
          </a:xfrm>
          <a:prstGeom prst="rect">
            <a:avLst/>
          </a:prstGeom>
        </p:spPr>
      </p:pic>
    </p:spTree>
    <p:extLst>
      <p:ext uri="{BB962C8B-B14F-4D97-AF65-F5344CB8AC3E}">
        <p14:creationId xmlns:p14="http://schemas.microsoft.com/office/powerpoint/2010/main" val="4145283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459497" y="4495476"/>
            <a:ext cx="19266535" cy="897682"/>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Projet Solidarités 2025</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 name="Image 3"/>
          <p:cNvPicPr>
            <a:picLocks noChangeAspect="1"/>
          </p:cNvPicPr>
          <p:nvPr/>
        </p:nvPicPr>
        <p:blipFill>
          <a:blip r:embed="rId3"/>
          <a:stretch>
            <a:fillRect/>
          </a:stretch>
        </p:blipFill>
        <p:spPr>
          <a:xfrm>
            <a:off x="14547850" y="2069787"/>
            <a:ext cx="3771900" cy="1304925"/>
          </a:xfrm>
          <a:prstGeom prst="rect">
            <a:avLst/>
          </a:prstGeom>
        </p:spPr>
      </p:pic>
      <p:pic>
        <p:nvPicPr>
          <p:cNvPr id="43" name="Imag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649" y="5959475"/>
            <a:ext cx="8354842" cy="3934696"/>
          </a:xfrm>
          <a:prstGeom prst="rect">
            <a:avLst/>
          </a:prstGeom>
        </p:spPr>
      </p:pic>
    </p:spTree>
    <p:extLst>
      <p:ext uri="{BB962C8B-B14F-4D97-AF65-F5344CB8AC3E}">
        <p14:creationId xmlns:p14="http://schemas.microsoft.com/office/powerpoint/2010/main" val="3048477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sp>
        <p:nvSpPr>
          <p:cNvPr id="43" name="Rectangle 42"/>
          <p:cNvSpPr/>
          <p:nvPr/>
        </p:nvSpPr>
        <p:spPr>
          <a:xfrm>
            <a:off x="5022850" y="320675"/>
            <a:ext cx="9404498" cy="1200329"/>
          </a:xfrm>
          <a:prstGeom prst="rect">
            <a:avLst/>
          </a:prstGeom>
        </p:spPr>
        <p:txBody>
          <a:bodyPr wrap="none">
            <a:spAutoFit/>
          </a:bodyPr>
          <a:lstStyle/>
          <a:p>
            <a:r>
              <a:rPr lang="fr-FR" sz="7200" spc="15" dirty="0">
                <a:solidFill>
                  <a:srgbClr val="002060"/>
                </a:solidFill>
                <a:latin typeface="Tahoma" panose="020B0604030504040204" pitchFamily="34" charset="0"/>
                <a:ea typeface="Tahoma" panose="020B0604030504040204" pitchFamily="34" charset="0"/>
                <a:cs typeface="Tahoma" panose="020B0604030504040204" pitchFamily="34" charset="0"/>
              </a:rPr>
              <a:t>Projet Solidarités 2025</a:t>
            </a:r>
            <a:endParaRPr lang="fr-FR" sz="7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 name="Image 1"/>
          <p:cNvPicPr>
            <a:picLocks noChangeAspect="1"/>
          </p:cNvPicPr>
          <p:nvPr/>
        </p:nvPicPr>
        <p:blipFill>
          <a:blip r:embed="rId4"/>
          <a:stretch>
            <a:fillRect/>
          </a:stretch>
        </p:blipFill>
        <p:spPr>
          <a:xfrm>
            <a:off x="5403850" y="3140075"/>
            <a:ext cx="8277157" cy="5709484"/>
          </a:xfrm>
          <a:prstGeom prst="rect">
            <a:avLst/>
          </a:prstGeom>
        </p:spPr>
      </p:pic>
      <p:pic>
        <p:nvPicPr>
          <p:cNvPr id="44" name="Imag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4596" y="1158875"/>
            <a:ext cx="3177200" cy="1496296"/>
          </a:xfrm>
          <a:prstGeom prst="rect">
            <a:avLst/>
          </a:prstGeom>
        </p:spPr>
      </p:pic>
    </p:spTree>
    <p:extLst>
      <p:ext uri="{BB962C8B-B14F-4D97-AF65-F5344CB8AC3E}">
        <p14:creationId xmlns:p14="http://schemas.microsoft.com/office/powerpoint/2010/main" val="3938747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sp>
        <p:nvSpPr>
          <p:cNvPr id="43" name="Rectangle 42"/>
          <p:cNvSpPr/>
          <p:nvPr/>
        </p:nvSpPr>
        <p:spPr>
          <a:xfrm>
            <a:off x="5022850" y="320675"/>
            <a:ext cx="9404498" cy="1200329"/>
          </a:xfrm>
          <a:prstGeom prst="rect">
            <a:avLst/>
          </a:prstGeom>
        </p:spPr>
        <p:txBody>
          <a:bodyPr wrap="none">
            <a:spAutoFit/>
          </a:bodyPr>
          <a:lstStyle/>
          <a:p>
            <a:r>
              <a:rPr lang="fr-FR" sz="7200" spc="15" dirty="0">
                <a:solidFill>
                  <a:srgbClr val="002060"/>
                </a:solidFill>
                <a:latin typeface="Tahoma" panose="020B0604030504040204" pitchFamily="34" charset="0"/>
                <a:ea typeface="Tahoma" panose="020B0604030504040204" pitchFamily="34" charset="0"/>
                <a:cs typeface="Tahoma" panose="020B0604030504040204" pitchFamily="34" charset="0"/>
              </a:rPr>
              <a:t>Projet Solidarités 2025</a:t>
            </a:r>
            <a:endParaRPr lang="fr-FR" sz="72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4" name="Image 43"/>
          <p:cNvPicPr>
            <a:picLocks noChangeAspect="1"/>
          </p:cNvPicPr>
          <p:nvPr/>
        </p:nvPicPr>
        <p:blipFill>
          <a:blip r:embed="rId4"/>
          <a:stretch>
            <a:fillRect/>
          </a:stretch>
        </p:blipFill>
        <p:spPr>
          <a:xfrm>
            <a:off x="2051050" y="2270058"/>
            <a:ext cx="12982575" cy="8206313"/>
          </a:xfrm>
          <a:prstGeom prst="rect">
            <a:avLst/>
          </a:prstGeom>
        </p:spPr>
      </p:pic>
      <p:pic>
        <p:nvPicPr>
          <p:cNvPr id="40" name="Imag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4596" y="1158875"/>
            <a:ext cx="3177200" cy="1496296"/>
          </a:xfrm>
          <a:prstGeom prst="rect">
            <a:avLst/>
          </a:prstGeom>
        </p:spPr>
      </p:pic>
    </p:spTree>
    <p:extLst>
      <p:ext uri="{BB962C8B-B14F-4D97-AF65-F5344CB8AC3E}">
        <p14:creationId xmlns:p14="http://schemas.microsoft.com/office/powerpoint/2010/main" val="2000851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2511674" y="3819186"/>
            <a:ext cx="15383753" cy="2693045"/>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Merci de votre attention </a:t>
            </a:r>
            <a:br>
              <a:rPr lang="fr-FR" sz="8000" spc="15" dirty="0" smtClean="0">
                <a:solidFill>
                  <a:srgbClr val="FFFFFF"/>
                </a:solidFill>
              </a:rPr>
            </a:br>
            <a:r>
              <a:rPr lang="fr-FR" sz="8000" spc="15" dirty="0">
                <a:solidFill>
                  <a:srgbClr val="FFFFFF"/>
                </a:solidFill>
              </a:rPr>
              <a:t/>
            </a:r>
            <a:br>
              <a:rPr lang="fr-FR" sz="8000" spc="15" dirty="0">
                <a:solidFill>
                  <a:srgbClr val="FFFFFF"/>
                </a:solidFill>
              </a:rPr>
            </a:br>
            <a:r>
              <a:rPr lang="fr-FR" sz="8000" spc="15" dirty="0" smtClean="0">
                <a:solidFill>
                  <a:srgbClr val="00B050"/>
                </a:solidFill>
              </a:rPr>
              <a:t>Bel été </a:t>
            </a:r>
            <a:endParaRPr sz="8000" dirty="0">
              <a:solidFill>
                <a:srgbClr val="00B050"/>
              </a:solidFill>
            </a:endParaRPr>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6" name="Image 45"/>
          <p:cNvPicPr>
            <a:picLocks noChangeAspect="1"/>
          </p:cNvPicPr>
          <p:nvPr/>
        </p:nvPicPr>
        <p:blipFill>
          <a:blip r:embed="rId3"/>
          <a:stretch>
            <a:fillRect/>
          </a:stretch>
        </p:blipFill>
        <p:spPr>
          <a:xfrm>
            <a:off x="1301142" y="6029362"/>
            <a:ext cx="5476968" cy="3067102"/>
          </a:xfrm>
          <a:prstGeom prst="rect">
            <a:avLst/>
          </a:prstGeom>
        </p:spPr>
      </p:pic>
    </p:spTree>
    <p:extLst>
      <p:ext uri="{BB962C8B-B14F-4D97-AF65-F5344CB8AC3E}">
        <p14:creationId xmlns:p14="http://schemas.microsoft.com/office/powerpoint/2010/main" val="899241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20106351" cy="1475360"/>
          </a:xfrm>
          <a:prstGeom prst="rect">
            <a:avLst/>
          </a:prstGeom>
        </p:spPr>
      </p:pic>
      <p:sp>
        <p:nvSpPr>
          <p:cNvPr id="5" name="Rectangle 4"/>
          <p:cNvSpPr/>
          <p:nvPr/>
        </p:nvSpPr>
        <p:spPr>
          <a:xfrm>
            <a:off x="2736850" y="322181"/>
            <a:ext cx="14578735" cy="830997"/>
          </a:xfrm>
          <a:prstGeom prst="rect">
            <a:avLst/>
          </a:prstGeom>
        </p:spPr>
        <p:txBody>
          <a:bodyPr wrap="none">
            <a:spAutoFit/>
          </a:bodyPr>
          <a:lstStyle/>
          <a:p>
            <a:r>
              <a:rPr lang="fr-FR"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Message du Directeur Général Adjoint aux Solidarités</a:t>
            </a:r>
            <a:endParaRPr lang="fr-FR"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13" y="2761536"/>
            <a:ext cx="4385474" cy="2923649"/>
          </a:xfrm>
          <a:prstGeom prst="rect">
            <a:avLst/>
          </a:prstGeom>
        </p:spPr>
      </p:pic>
      <p:sp>
        <p:nvSpPr>
          <p:cNvPr id="7" name="ZoneTexte 6"/>
          <p:cNvSpPr txBox="1"/>
          <p:nvPr/>
        </p:nvSpPr>
        <p:spPr>
          <a:xfrm>
            <a:off x="5708650" y="2530475"/>
            <a:ext cx="13563600" cy="6309420"/>
          </a:xfrm>
          <a:prstGeom prst="rect">
            <a:avLst/>
          </a:prstGeom>
          <a:noFill/>
        </p:spPr>
        <p:txBody>
          <a:bodyPr wrap="square" rtlCol="0">
            <a:spAutoFit/>
          </a:bodyPr>
          <a:lstStyle/>
          <a:p>
            <a:pPr algn="just"/>
            <a:r>
              <a:rPr lang="fr-FR"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Arrivé le 1</a:t>
            </a:r>
            <a:r>
              <a:rPr lang="fr-FR" sz="3600" baseline="30000" dirty="0" smtClean="0">
                <a:solidFill>
                  <a:srgbClr val="002060"/>
                </a:solidFill>
                <a:latin typeface="Tahoma" panose="020B0604030504040204" pitchFamily="34" charset="0"/>
                <a:ea typeface="Tahoma" panose="020B0604030504040204" pitchFamily="34" charset="0"/>
                <a:cs typeface="Tahoma" panose="020B0604030504040204" pitchFamily="34" charset="0"/>
              </a:rPr>
              <a:t>er</a:t>
            </a:r>
            <a:r>
              <a:rPr lang="fr-FR"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 janvier 2024 au Conseil Départemental de l’Eure, Monsieur Johan GIRARD est en charge du pilotage de l’action sociale et médico-sociale du département à travers les activités des PA, PH, de la santé et prévention, de la protection de l’enfance, de l’inclusion, de l’insertion et de l’emploi. </a:t>
            </a:r>
          </a:p>
          <a:p>
            <a:pPr algn="just"/>
            <a:endParaRPr lang="fr-FR" sz="3200" dirty="0">
              <a:latin typeface="Tahoma" panose="020B0604030504040204" pitchFamily="34" charset="0"/>
              <a:ea typeface="Tahoma" panose="020B0604030504040204" pitchFamily="34" charset="0"/>
              <a:cs typeface="Tahoma" panose="020B0604030504040204" pitchFamily="34" charset="0"/>
            </a:endParaRPr>
          </a:p>
          <a:p>
            <a:pPr algn="just"/>
            <a:endParaRPr lang="fr-FR" sz="3200" dirty="0" smtClean="0">
              <a:latin typeface="Tahoma" panose="020B0604030504040204" pitchFamily="34" charset="0"/>
              <a:ea typeface="Tahoma" panose="020B0604030504040204" pitchFamily="34" charset="0"/>
              <a:cs typeface="Tahoma" panose="020B0604030504040204" pitchFamily="34" charset="0"/>
            </a:endParaRPr>
          </a:p>
          <a:p>
            <a:pPr algn="just"/>
            <a:r>
              <a:rPr lang="fr-FR" sz="32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 C'est </a:t>
            </a:r>
            <a:r>
              <a:rPr lang="fr-FR" sz="3200" i="1" dirty="0">
                <a:solidFill>
                  <a:srgbClr val="00B050"/>
                </a:solidFill>
                <a:latin typeface="Tahoma" panose="020B0604030504040204" pitchFamily="34" charset="0"/>
                <a:ea typeface="Tahoma" panose="020B0604030504040204" pitchFamily="34" charset="0"/>
                <a:cs typeface="Tahoma" panose="020B0604030504040204" pitchFamily="34" charset="0"/>
              </a:rPr>
              <a:t>avec enthousiasme et engagement que je vous rejoins pour porter et accompagner le nouveau Pacte Départemental des Solidarités « schéma unique » et soutenir une politique d'action sociale ambitieuse afin de répondre toujours mieux aux besoins et attentes des </a:t>
            </a:r>
            <a:r>
              <a:rPr lang="fr-FR" sz="3200" i="1" dirty="0" err="1">
                <a:solidFill>
                  <a:srgbClr val="00B050"/>
                </a:solidFill>
                <a:latin typeface="Tahoma" panose="020B0604030504040204" pitchFamily="34" charset="0"/>
                <a:ea typeface="Tahoma" panose="020B0604030504040204" pitchFamily="34" charset="0"/>
                <a:cs typeface="Tahoma" panose="020B0604030504040204" pitchFamily="34" charset="0"/>
              </a:rPr>
              <a:t>euroises</a:t>
            </a:r>
            <a:r>
              <a:rPr lang="fr-FR" sz="3200" i="1" dirty="0">
                <a:solidFill>
                  <a:srgbClr val="00B050"/>
                </a:solidFill>
                <a:latin typeface="Tahoma" panose="020B0604030504040204" pitchFamily="34" charset="0"/>
                <a:ea typeface="Tahoma" panose="020B0604030504040204" pitchFamily="34" charset="0"/>
                <a:cs typeface="Tahoma" panose="020B0604030504040204" pitchFamily="34" charset="0"/>
              </a:rPr>
              <a:t> et des eurois</a:t>
            </a:r>
            <a:r>
              <a:rPr lang="fr-FR" sz="3200" i="1" dirty="0" smtClean="0">
                <a:solidFill>
                  <a:srgbClr val="00B050"/>
                </a:solidFill>
                <a:latin typeface="Tahoma" panose="020B0604030504040204" pitchFamily="34" charset="0"/>
                <a:ea typeface="Tahoma" panose="020B0604030504040204" pitchFamily="34" charset="0"/>
                <a:cs typeface="Tahoma" panose="020B0604030504040204" pitchFamily="34" charset="0"/>
              </a:rPr>
              <a:t>. ». </a:t>
            </a:r>
            <a:r>
              <a:rPr lang="fr-FR" sz="2800" i="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Vœux aux assistants familiaux, janvier 2024</a:t>
            </a:r>
            <a:endParaRPr lang="fr-FR" sz="2800" i="1"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2" name="ZoneTexte 1"/>
          <p:cNvSpPr txBox="1"/>
          <p:nvPr/>
        </p:nvSpPr>
        <p:spPr>
          <a:xfrm>
            <a:off x="14515163" y="10074275"/>
            <a:ext cx="5562600" cy="369332"/>
          </a:xfrm>
          <a:prstGeom prst="rect">
            <a:avLst/>
          </a:prstGeom>
          <a:noFill/>
        </p:spPr>
        <p:txBody>
          <a:bodyPr wrap="square" rtlCol="0">
            <a:spAutoFit/>
          </a:bodyPr>
          <a:lstStyle/>
          <a:p>
            <a:r>
              <a:rPr lang="fr-FR" dirty="0" smtClean="0">
                <a:hlinkClick r:id="rId4" action="ppaction://hlinkfile"/>
              </a:rPr>
              <a:t>Lien vers la capsule vidéo</a:t>
            </a:r>
            <a:endParaRPr lang="fr-FR" dirty="0" smtClean="0"/>
          </a:p>
        </p:txBody>
      </p:sp>
    </p:spTree>
    <p:extLst>
      <p:ext uri="{BB962C8B-B14F-4D97-AF65-F5344CB8AC3E}">
        <p14:creationId xmlns:p14="http://schemas.microsoft.com/office/powerpoint/2010/main" val="566420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389825" y="3237485"/>
            <a:ext cx="19266535" cy="1795363"/>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Actualités RH</a:t>
            </a:r>
            <a:br>
              <a:rPr lang="fr-FR" sz="8000" spc="15" dirty="0" smtClean="0">
                <a:solidFill>
                  <a:srgbClr val="FFFFFF"/>
                </a:solidFill>
              </a:rPr>
            </a:br>
            <a:r>
              <a:rPr lang="fr-FR" sz="8000" spc="15" dirty="0" smtClean="0">
                <a:solidFill>
                  <a:srgbClr val="FFFFFF"/>
                </a:solidFill>
              </a:rPr>
              <a:t>à la DEF, en territoire, au SAF…</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857" y="5734914"/>
            <a:ext cx="5644224" cy="4233168"/>
          </a:xfrm>
          <a:prstGeom prst="rect">
            <a:avLst/>
          </a:prstGeom>
        </p:spPr>
      </p:pic>
    </p:spTree>
    <p:extLst>
      <p:ext uri="{BB962C8B-B14F-4D97-AF65-F5344CB8AC3E}">
        <p14:creationId xmlns:p14="http://schemas.microsoft.com/office/powerpoint/2010/main" val="4282999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39"/>
          <p:cNvSpPr txBox="1">
            <a:spLocks noGrp="1"/>
          </p:cNvSpPr>
          <p:nvPr>
            <p:ph type="title"/>
          </p:nvPr>
        </p:nvSpPr>
        <p:spPr>
          <a:xfrm>
            <a:off x="225878" y="465585"/>
            <a:ext cx="19579772" cy="1015663"/>
          </a:xfrm>
          <a:prstGeom prst="rect">
            <a:avLst/>
          </a:prstGeom>
        </p:spPr>
        <p:txBody>
          <a:bodyPr vert="horz" wrap="square" lIns="0" tIns="0" rIns="0" bIns="0" rtlCol="0">
            <a:spAutoFit/>
          </a:bodyPr>
          <a:lstStyle/>
          <a:p>
            <a:pPr marL="12700" algn="ctr">
              <a:lnSpc>
                <a:spcPct val="100000"/>
              </a:lnSpc>
            </a:pPr>
            <a:r>
              <a:rPr lang="fr-FR" sz="6600" spc="-5" dirty="0" smtClean="0">
                <a:solidFill>
                  <a:srgbClr val="002060"/>
                </a:solidFill>
              </a:rPr>
              <a:t>Mouvements RH</a:t>
            </a:r>
            <a:endParaRPr sz="6600" dirty="0">
              <a:solidFill>
                <a:srgbClr val="002060"/>
              </a:solidFill>
            </a:endParaRPr>
          </a:p>
        </p:txBody>
      </p:sp>
      <p:sp>
        <p:nvSpPr>
          <p:cNvPr id="11" name="object 2"/>
          <p:cNvSpPr/>
          <p:nvPr/>
        </p:nvSpPr>
        <p:spPr>
          <a:xfrm>
            <a:off x="10366739" y="6434520"/>
            <a:ext cx="7467600" cy="4043961"/>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pPr algn="ctr"/>
            <a:endParaRPr lang="fr-FR" u="sng"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fr-FR"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EN TERRITOIRE</a:t>
            </a:r>
            <a:endParaRPr lang="fr-FR"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fr-FR" u="sng"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r>
              <a:rPr lang="fr-FR" sz="2400" u="sng" dirty="0" smtClean="0">
                <a:solidFill>
                  <a:schemeClr val="bg1"/>
                </a:solidFill>
                <a:latin typeface="Tahoma" panose="020B0604030504040204" pitchFamily="34" charset="0"/>
                <a:ea typeface="Tahoma" panose="020B0604030504040204" pitchFamily="34" charset="0"/>
                <a:cs typeface="Tahoma" panose="020B0604030504040204" pitchFamily="34" charset="0"/>
              </a:rPr>
              <a:t>Nouvelles </a:t>
            </a:r>
            <a:r>
              <a:rPr lang="fr-FR" sz="2400" u="sng" dirty="0">
                <a:solidFill>
                  <a:schemeClr val="bg1"/>
                </a:solidFill>
                <a:latin typeface="Tahoma" panose="020B0604030504040204" pitchFamily="34" charset="0"/>
                <a:ea typeface="Tahoma" panose="020B0604030504040204" pitchFamily="34" charset="0"/>
                <a:cs typeface="Tahoma" panose="020B0604030504040204" pitchFamily="34" charset="0"/>
              </a:rPr>
              <a:t>éducatrices</a:t>
            </a:r>
          </a:p>
        </p:txBody>
      </p:sp>
      <p:sp>
        <p:nvSpPr>
          <p:cNvPr id="12" name="object 2"/>
          <p:cNvSpPr/>
          <p:nvPr/>
        </p:nvSpPr>
        <p:spPr>
          <a:xfrm>
            <a:off x="1212851" y="1768474"/>
            <a:ext cx="7536246" cy="8710007"/>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pPr algn="ctr"/>
            <a:endParaRPr lang="fr-FR" dirty="0" smtClean="0"/>
          </a:p>
          <a:p>
            <a:pPr algn="ctr"/>
            <a:r>
              <a:rPr lang="fr-FR" sz="4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DEF CENTRAL</a:t>
            </a:r>
            <a:endParaRPr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0356850" y="1768474"/>
            <a:ext cx="7467600" cy="4038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u="sng" dirty="0">
              <a:solidFill>
                <a:srgbClr val="002060"/>
              </a:solidFill>
            </a:endParaRPr>
          </a:p>
        </p:txBody>
      </p:sp>
      <p:sp>
        <p:nvSpPr>
          <p:cNvPr id="19" name="Rectangle 18"/>
          <p:cNvSpPr/>
          <p:nvPr/>
        </p:nvSpPr>
        <p:spPr>
          <a:xfrm>
            <a:off x="9074514" y="8169275"/>
            <a:ext cx="10052050" cy="1569660"/>
          </a:xfrm>
          <a:prstGeom prst="rect">
            <a:avLst/>
          </a:prstGeom>
        </p:spPr>
        <p:txBody>
          <a:bodyPr>
            <a:spAutoFit/>
          </a:bodyPr>
          <a:lstStyle/>
          <a:p>
            <a:pPr algn="ct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Amélie BRIAVOINE (Pont-Audemer)</a:t>
            </a:r>
          </a:p>
          <a:p>
            <a:pPr algn="ct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Maureen DAMELINCOURT (Bernay)</a:t>
            </a:r>
            <a:endParaRPr lang="fr-F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fr-FR" sz="2400" dirty="0">
                <a:solidFill>
                  <a:schemeClr val="bg1"/>
                </a:solidFill>
                <a:latin typeface="Tahoma" panose="020B0604030504040204" pitchFamily="34" charset="0"/>
                <a:ea typeface="Tahoma" panose="020B0604030504040204" pitchFamily="34" charset="0"/>
                <a:cs typeface="Tahoma" panose="020B0604030504040204" pitchFamily="34" charset="0"/>
              </a:rPr>
              <a:t>Sonia THOUROULDE </a:t>
            </a: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(Pont-Audemer)</a:t>
            </a:r>
          </a:p>
          <a:p>
            <a:pPr algn="ctr"/>
            <a:r>
              <a:rPr lang="fr-FR" sz="24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Floryne</a:t>
            </a: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DUVIVIER (Val de </a:t>
            </a:r>
            <a:r>
              <a:rPr lang="fr-FR" sz="24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Reuil</a:t>
            </a: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r-F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3450509" y="1965506"/>
            <a:ext cx="1228221" cy="707886"/>
          </a:xfrm>
          <a:prstGeom prst="rect">
            <a:avLst/>
          </a:prstGeom>
        </p:spPr>
        <p:txBody>
          <a:bodyPr wrap="none">
            <a:spAutoFit/>
          </a:bodyPr>
          <a:lstStyle/>
          <a:p>
            <a:r>
              <a:rPr lang="fr-FR" sz="4000" b="1" dirty="0">
                <a:solidFill>
                  <a:srgbClr val="002060"/>
                </a:solidFill>
                <a:latin typeface="Tahoma" panose="020B0604030504040204" pitchFamily="34" charset="0"/>
                <a:ea typeface="Tahoma" panose="020B0604030504040204" pitchFamily="34" charset="0"/>
                <a:cs typeface="Tahoma" panose="020B0604030504040204" pitchFamily="34" charset="0"/>
              </a:rPr>
              <a:t>PMI</a:t>
            </a:r>
          </a:p>
        </p:txBody>
      </p:sp>
      <p:sp>
        <p:nvSpPr>
          <p:cNvPr id="22" name="Rectangle 21"/>
          <p:cNvSpPr/>
          <p:nvPr/>
        </p:nvSpPr>
        <p:spPr>
          <a:xfrm>
            <a:off x="11118850" y="2838487"/>
            <a:ext cx="5334000" cy="2308324"/>
          </a:xfrm>
          <a:prstGeom prst="rect">
            <a:avLst/>
          </a:prstGeom>
        </p:spPr>
        <p:txBody>
          <a:bodyPr wrap="square">
            <a:spAutoFit/>
          </a:bodyPr>
          <a:lstStyle/>
          <a:p>
            <a:pPr algn="ctr"/>
            <a:r>
              <a:rPr lang="fr-FR" sz="2400" u="sng" dirty="0" smtClean="0">
                <a:solidFill>
                  <a:srgbClr val="1F497D"/>
                </a:solidFill>
                <a:latin typeface="Tahoma" panose="020B0604030504040204" pitchFamily="34" charset="0"/>
                <a:ea typeface="Tahoma" panose="020B0604030504040204" pitchFamily="34" charset="0"/>
                <a:cs typeface="Tahoma" panose="020B0604030504040204" pitchFamily="34" charset="0"/>
              </a:rPr>
              <a:t>Infirmières UMA</a:t>
            </a:r>
          </a:p>
          <a:p>
            <a:pPr algn="ctr"/>
            <a:endParaRPr lang="fr-FR" sz="2400" u="sng" dirty="0" smtClean="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just"/>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Mélina </a:t>
            </a:r>
            <a:r>
              <a:rPr lang="fr-FR" sz="2400" dirty="0" err="1">
                <a:solidFill>
                  <a:srgbClr val="1F497D"/>
                </a:solidFill>
                <a:latin typeface="Tahoma" panose="020B0604030504040204" pitchFamily="34" charset="0"/>
                <a:ea typeface="Tahoma" panose="020B0604030504040204" pitchFamily="34" charset="0"/>
                <a:cs typeface="Tahoma" panose="020B0604030504040204" pitchFamily="34" charset="0"/>
              </a:rPr>
              <a:t>Boceski</a:t>
            </a:r>
            <a:r>
              <a:rPr lang="fr-FR" sz="2400" dirty="0">
                <a:solidFill>
                  <a:srgbClr val="1F497D"/>
                </a:solidFill>
                <a:latin typeface="Tahoma" panose="020B0604030504040204" pitchFamily="34" charset="0"/>
                <a:ea typeface="Tahoma" panose="020B0604030504040204" pitchFamily="34" charset="0"/>
                <a:cs typeface="Tahoma" panose="020B0604030504040204" pitchFamily="34" charset="0"/>
              </a:rPr>
              <a:t> </a:t>
            </a:r>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intervient sur le </a:t>
            </a:r>
            <a:r>
              <a:rPr lang="fr-FR" sz="2400" dirty="0">
                <a:solidFill>
                  <a:srgbClr val="1F497D"/>
                </a:solidFill>
                <a:latin typeface="Tahoma" panose="020B0604030504040204" pitchFamily="34" charset="0"/>
                <a:ea typeface="Tahoma" panose="020B0604030504040204" pitchFamily="34" charset="0"/>
                <a:cs typeface="Tahoma" panose="020B0604030504040204" pitchFamily="34" charset="0"/>
              </a:rPr>
              <a:t>secteur de </a:t>
            </a:r>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Gaillon et </a:t>
            </a:r>
            <a:r>
              <a:rPr lang="fr-FR" sz="2400" dirty="0">
                <a:solidFill>
                  <a:srgbClr val="1F497D"/>
                </a:solidFill>
                <a:latin typeface="Tahoma" panose="020B0604030504040204" pitchFamily="34" charset="0"/>
                <a:ea typeface="Tahoma" panose="020B0604030504040204" pitchFamily="34" charset="0"/>
                <a:cs typeface="Tahoma" panose="020B0604030504040204" pitchFamily="34" charset="0"/>
              </a:rPr>
              <a:t>V</a:t>
            </a:r>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allée d'Eure </a:t>
            </a:r>
            <a:endParaRPr lang="fr-FR" sz="2400" dirty="0">
              <a:solidFill>
                <a:srgbClr val="1F497D"/>
              </a:solidFill>
              <a:latin typeface="Tahoma" panose="020B0604030504040204" pitchFamily="34" charset="0"/>
              <a:ea typeface="Tahoma" panose="020B0604030504040204" pitchFamily="34" charset="0"/>
              <a:cs typeface="Tahoma" panose="020B0604030504040204" pitchFamily="34" charset="0"/>
            </a:endParaRPr>
          </a:p>
          <a:p>
            <a:pPr algn="just"/>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Marina </a:t>
            </a:r>
            <a:r>
              <a:rPr lang="fr-FR" sz="2400" dirty="0" err="1">
                <a:solidFill>
                  <a:srgbClr val="1F497D"/>
                </a:solidFill>
                <a:latin typeface="Tahoma" panose="020B0604030504040204" pitchFamily="34" charset="0"/>
                <a:ea typeface="Tahoma" panose="020B0604030504040204" pitchFamily="34" charset="0"/>
                <a:cs typeface="Tahoma" panose="020B0604030504040204" pitchFamily="34" charset="0"/>
              </a:rPr>
              <a:t>Pucko</a:t>
            </a:r>
            <a:r>
              <a:rPr lang="fr-FR" sz="2400" dirty="0">
                <a:solidFill>
                  <a:srgbClr val="1F497D"/>
                </a:solidFill>
                <a:latin typeface="Tahoma" panose="020B0604030504040204" pitchFamily="34" charset="0"/>
                <a:ea typeface="Tahoma" panose="020B0604030504040204" pitchFamily="34" charset="0"/>
                <a:cs typeface="Tahoma" panose="020B0604030504040204" pitchFamily="34" charset="0"/>
              </a:rPr>
              <a:t> </a:t>
            </a:r>
            <a:r>
              <a:rPr lang="fr-FR" sz="2400" dirty="0" smtClean="0">
                <a:solidFill>
                  <a:srgbClr val="1F497D"/>
                </a:solidFill>
                <a:latin typeface="Tahoma" panose="020B0604030504040204" pitchFamily="34" charset="0"/>
                <a:ea typeface="Tahoma" panose="020B0604030504040204" pitchFamily="34" charset="0"/>
                <a:cs typeface="Tahoma" panose="020B0604030504040204" pitchFamily="34" charset="0"/>
              </a:rPr>
              <a:t>intervient sur le secteur d’Evreux </a:t>
            </a:r>
            <a:endParaRPr lang="fr-FR" sz="24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18406" r="28275"/>
          <a:stretch/>
        </p:blipFill>
        <p:spPr>
          <a:xfrm>
            <a:off x="16994944" y="7540096"/>
            <a:ext cx="2559518" cy="1535635"/>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b="13040"/>
          <a:stretch/>
        </p:blipFill>
        <p:spPr>
          <a:xfrm>
            <a:off x="16601670" y="2875598"/>
            <a:ext cx="2103604" cy="1829283"/>
          </a:xfrm>
          <a:prstGeom prst="rect">
            <a:avLst/>
          </a:prstGeom>
        </p:spPr>
      </p:pic>
      <p:sp>
        <p:nvSpPr>
          <p:cNvPr id="2" name="ZoneTexte 1"/>
          <p:cNvSpPr txBox="1"/>
          <p:nvPr/>
        </p:nvSpPr>
        <p:spPr>
          <a:xfrm>
            <a:off x="1818674" y="3807983"/>
            <a:ext cx="6324600" cy="3046988"/>
          </a:xfrm>
          <a:prstGeom prst="rect">
            <a:avLst/>
          </a:prstGeom>
          <a:noFill/>
        </p:spPr>
        <p:txBody>
          <a:bodyPr wrap="square" rtlCol="0">
            <a:spAutoFit/>
          </a:bodyPr>
          <a:lstStyle/>
          <a:p>
            <a:pPr marL="342900" indent="-342900">
              <a:buFont typeface="Arial" panose="020B0604020202020204" pitchFamily="34" charset="0"/>
              <a:buChar char="•"/>
            </a:pP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Sandra BAL est Directrice Adjointe Enfance Famille à 30 % depuis le 1</a:t>
            </a:r>
            <a:r>
              <a:rPr lang="fr-FR" sz="2400" baseline="30000" dirty="0" smtClean="0">
                <a:solidFill>
                  <a:schemeClr val="bg1"/>
                </a:solidFill>
                <a:latin typeface="Tahoma" panose="020B0604030504040204" pitchFamily="34" charset="0"/>
                <a:ea typeface="Tahoma" panose="020B0604030504040204" pitchFamily="34" charset="0"/>
                <a:cs typeface="Tahoma" panose="020B0604030504040204" pitchFamily="34" charset="0"/>
              </a:rPr>
              <a:t>er</a:t>
            </a: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janvier 2024</a:t>
            </a:r>
          </a:p>
          <a:p>
            <a:endParaRPr lang="fr-F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Katia KLEIN : Responsable du Parcours de l’Enfant depuis le 3 juin 2024</a:t>
            </a:r>
          </a:p>
          <a:p>
            <a:endParaRPr lang="fr-F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Mélanie ANSEL : Psychologue adoption depuis le 2 avril 2024</a:t>
            </a:r>
            <a:endParaRPr lang="fr-FR"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381" y="7231097"/>
            <a:ext cx="4068283" cy="3051212"/>
          </a:xfrm>
          <a:prstGeom prst="rect">
            <a:avLst/>
          </a:prstGeom>
        </p:spPr>
      </p:pic>
    </p:spTree>
    <p:extLst>
      <p:ext uri="{BB962C8B-B14F-4D97-AF65-F5344CB8AC3E}">
        <p14:creationId xmlns:p14="http://schemas.microsoft.com/office/powerpoint/2010/main" val="1068079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6135" y="378803"/>
            <a:ext cx="18200123" cy="830997"/>
          </a:xfrm>
          <a:prstGeom prst="rect">
            <a:avLst/>
          </a:prstGeom>
        </p:spPr>
        <p:txBody>
          <a:bodyPr vert="horz" wrap="square" lIns="0" tIns="0" rIns="0" bIns="0" rtlCol="0">
            <a:spAutoFit/>
          </a:bodyPr>
          <a:lstStyle/>
          <a:p>
            <a:pPr marL="12700" algn="ctr">
              <a:lnSpc>
                <a:spcPct val="100000"/>
              </a:lnSpc>
            </a:pPr>
            <a:r>
              <a:rPr lang="fr-FR" sz="5400" b="1" spc="15" dirty="0" smtClean="0">
                <a:solidFill>
                  <a:srgbClr val="244085"/>
                </a:solidFill>
                <a:latin typeface="Tahoma"/>
                <a:cs typeface="Tahoma"/>
              </a:rPr>
              <a:t>MOUVEMENTS RH AU SEIN DU SAF</a:t>
            </a:r>
            <a:endParaRPr sz="54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sp>
        <p:nvSpPr>
          <p:cNvPr id="39" name="ZoneTexte 38"/>
          <p:cNvSpPr txBox="1"/>
          <p:nvPr/>
        </p:nvSpPr>
        <p:spPr>
          <a:xfrm>
            <a:off x="1670050" y="2225675"/>
            <a:ext cx="4678204" cy="2123658"/>
          </a:xfrm>
          <a:prstGeom prst="rect">
            <a:avLst/>
          </a:prstGeom>
          <a:noFill/>
        </p:spPr>
        <p:txBody>
          <a:bodyPr wrap="none" rtlCol="0">
            <a:spAutoFit/>
          </a:bodyPr>
          <a:lstStyle/>
          <a:p>
            <a:r>
              <a:rPr lang="fr-FR" sz="4400" u="sng" dirty="0" smtClean="0">
                <a:solidFill>
                  <a:srgbClr val="002060"/>
                </a:solidFill>
              </a:rPr>
              <a:t>AU 30 AVRIL 2024 : </a:t>
            </a:r>
          </a:p>
          <a:p>
            <a:endParaRPr lang="fr-FR" sz="4400" dirty="0"/>
          </a:p>
          <a:p>
            <a:endParaRPr lang="fr-FR" sz="4400" dirty="0"/>
          </a:p>
        </p:txBody>
      </p:sp>
      <p:sp>
        <p:nvSpPr>
          <p:cNvPr id="45" name="ZoneTexte 44"/>
          <p:cNvSpPr txBox="1"/>
          <p:nvPr/>
        </p:nvSpPr>
        <p:spPr>
          <a:xfrm>
            <a:off x="4053380" y="3720928"/>
            <a:ext cx="5947910" cy="1077218"/>
          </a:xfrm>
          <a:prstGeom prst="rect">
            <a:avLst/>
          </a:prstGeom>
          <a:noFill/>
        </p:spPr>
        <p:txBody>
          <a:bodyPr wrap="none" rtlCol="0">
            <a:spAutoFit/>
          </a:bodyPr>
          <a:lstStyle/>
          <a:p>
            <a:r>
              <a:rPr lang="fr-FR" sz="4000" dirty="0" smtClean="0">
                <a:solidFill>
                  <a:srgbClr val="002060"/>
                </a:solidFill>
              </a:rPr>
              <a:t>414 ASSISTANTS FAMILIAUX</a:t>
            </a:r>
          </a:p>
          <a:p>
            <a:endParaRPr lang="fr-FR" sz="2400" i="1" dirty="0" smtClean="0">
              <a:solidFill>
                <a:srgbClr val="002060"/>
              </a:solidFill>
            </a:endParaRPr>
          </a:p>
        </p:txBody>
      </p:sp>
      <p:sp>
        <p:nvSpPr>
          <p:cNvPr id="46" name="ZoneTexte 45"/>
          <p:cNvSpPr txBox="1"/>
          <p:nvPr/>
        </p:nvSpPr>
        <p:spPr>
          <a:xfrm>
            <a:off x="9913397" y="4217354"/>
            <a:ext cx="1107996" cy="923330"/>
          </a:xfrm>
          <a:prstGeom prst="rect">
            <a:avLst/>
          </a:prstGeom>
          <a:noFill/>
        </p:spPr>
        <p:txBody>
          <a:bodyPr wrap="none" rtlCol="0">
            <a:spAutoFit/>
          </a:bodyPr>
          <a:lstStyle/>
          <a:p>
            <a:pPr algn="ctr"/>
            <a:endParaRPr lang="fr-FR" u="sng" dirty="0" smtClean="0">
              <a:solidFill>
                <a:srgbClr val="002060"/>
              </a:solidFill>
            </a:endParaRPr>
          </a:p>
          <a:p>
            <a:endParaRPr lang="fr-FR" dirty="0">
              <a:solidFill>
                <a:srgbClr val="002060"/>
              </a:solidFill>
            </a:endParaRPr>
          </a:p>
          <a:p>
            <a:r>
              <a:rPr lang="fr-FR" dirty="0" smtClean="0">
                <a:solidFill>
                  <a:srgbClr val="002060"/>
                </a:solidFill>
              </a:rPr>
              <a:t>	</a:t>
            </a:r>
            <a:endParaRPr lang="fr-FR" dirty="0">
              <a:solidFill>
                <a:srgbClr val="002060"/>
              </a:solidFill>
            </a:endParaRPr>
          </a:p>
        </p:txBody>
      </p:sp>
      <p:pic>
        <p:nvPicPr>
          <p:cNvPr id="47" name="Imag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3725" y="3518623"/>
            <a:ext cx="1969637" cy="1012516"/>
          </a:xfrm>
          <a:prstGeom prst="rect">
            <a:avLst/>
          </a:prstGeom>
        </p:spPr>
      </p:pic>
      <p:pic>
        <p:nvPicPr>
          <p:cNvPr id="48" name="Image 47"/>
          <p:cNvPicPr>
            <a:picLocks noChangeAspect="1"/>
          </p:cNvPicPr>
          <p:nvPr/>
        </p:nvPicPr>
        <p:blipFill rotWithShape="1">
          <a:blip r:embed="rId5" cstate="print">
            <a:extLst>
              <a:ext uri="{28A0092B-C50C-407E-A947-70E740481C1C}">
                <a14:useLocalDpi xmlns:a14="http://schemas.microsoft.com/office/drawing/2010/main" val="0"/>
              </a:ext>
            </a:extLst>
          </a:blip>
          <a:srcRect l="17938" t="17938" r="15284" b="20849"/>
          <a:stretch/>
        </p:blipFill>
        <p:spPr>
          <a:xfrm>
            <a:off x="1081729" y="5140684"/>
            <a:ext cx="2364879" cy="2167809"/>
          </a:xfrm>
          <a:prstGeom prst="rect">
            <a:avLst/>
          </a:prstGeom>
        </p:spPr>
      </p:pic>
      <p:sp>
        <p:nvSpPr>
          <p:cNvPr id="49" name="ZoneTexte 48"/>
          <p:cNvSpPr txBox="1"/>
          <p:nvPr/>
        </p:nvSpPr>
        <p:spPr>
          <a:xfrm>
            <a:off x="4048661" y="5837513"/>
            <a:ext cx="7717497" cy="707886"/>
          </a:xfrm>
          <a:prstGeom prst="rect">
            <a:avLst/>
          </a:prstGeom>
          <a:noFill/>
        </p:spPr>
        <p:txBody>
          <a:bodyPr wrap="none" rtlCol="0">
            <a:spAutoFit/>
          </a:bodyPr>
          <a:lstStyle/>
          <a:p>
            <a:r>
              <a:rPr lang="fr-FR" sz="4000" dirty="0" smtClean="0">
                <a:solidFill>
                  <a:srgbClr val="002060"/>
                </a:solidFill>
              </a:rPr>
              <a:t>26 RECRUTEMENTS DEPUIS JANVIER</a:t>
            </a:r>
          </a:p>
        </p:txBody>
      </p:sp>
      <p:sp>
        <p:nvSpPr>
          <p:cNvPr id="50" name="Rectangle 49"/>
          <p:cNvSpPr/>
          <p:nvPr/>
        </p:nvSpPr>
        <p:spPr>
          <a:xfrm>
            <a:off x="13163096" y="1913914"/>
            <a:ext cx="5562600" cy="6308577"/>
          </a:xfrm>
          <a:prstGeom prst="rect">
            <a:avLst/>
          </a:prstGeom>
          <a:noFill/>
          <a:ln>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51" name="ZoneTexte 50"/>
          <p:cNvSpPr txBox="1"/>
          <p:nvPr/>
        </p:nvSpPr>
        <p:spPr>
          <a:xfrm>
            <a:off x="13438911" y="3219049"/>
            <a:ext cx="5188773" cy="3693319"/>
          </a:xfrm>
          <a:prstGeom prst="rect">
            <a:avLst/>
          </a:prstGeom>
          <a:noFill/>
        </p:spPr>
        <p:txBody>
          <a:bodyPr wrap="square" rtlCol="0">
            <a:spAutoFit/>
          </a:bodyPr>
          <a:lstStyle/>
          <a:p>
            <a:pPr algn="ctr"/>
            <a:r>
              <a:rPr lang="fr-FR" sz="4400" u="sng" dirty="0" smtClean="0">
                <a:solidFill>
                  <a:srgbClr val="002060"/>
                </a:solidFill>
              </a:rPr>
              <a:t>Sur l’année 2023</a:t>
            </a:r>
          </a:p>
          <a:p>
            <a:pPr algn="ctr"/>
            <a:endParaRPr lang="fr-FR" sz="4400" dirty="0">
              <a:solidFill>
                <a:srgbClr val="002060"/>
              </a:solidFill>
            </a:endParaRPr>
          </a:p>
          <a:p>
            <a:pPr algn="ctr"/>
            <a:r>
              <a:rPr lang="fr-FR" sz="4400" dirty="0" smtClean="0">
                <a:solidFill>
                  <a:srgbClr val="002060"/>
                </a:solidFill>
              </a:rPr>
              <a:t>30 départs </a:t>
            </a:r>
          </a:p>
          <a:p>
            <a:pPr algn="ctr"/>
            <a:endParaRPr lang="fr-FR" sz="4400" dirty="0" smtClean="0">
              <a:solidFill>
                <a:srgbClr val="002060"/>
              </a:solidFill>
            </a:endParaRPr>
          </a:p>
          <a:p>
            <a:pPr algn="ctr"/>
            <a:r>
              <a:rPr lang="fr-FR" sz="4400" dirty="0" smtClean="0">
                <a:solidFill>
                  <a:srgbClr val="002060"/>
                </a:solidFill>
              </a:rPr>
              <a:t>26 recrutements </a:t>
            </a:r>
          </a:p>
          <a:p>
            <a:pPr algn="ctr"/>
            <a:endParaRPr lang="fr-FR" sz="1400" b="1" dirty="0">
              <a:solidFill>
                <a:srgbClr val="002060"/>
              </a:solidFill>
            </a:endParaRPr>
          </a:p>
        </p:txBody>
      </p:sp>
      <p:pic>
        <p:nvPicPr>
          <p:cNvPr id="52" name="Imag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807" y="7672104"/>
            <a:ext cx="4385474" cy="2923649"/>
          </a:xfrm>
          <a:prstGeom prst="rect">
            <a:avLst/>
          </a:prstGeom>
        </p:spPr>
      </p:pic>
      <p:sp>
        <p:nvSpPr>
          <p:cNvPr id="53" name="ZoneTexte 52"/>
          <p:cNvSpPr txBox="1"/>
          <p:nvPr/>
        </p:nvSpPr>
        <p:spPr>
          <a:xfrm>
            <a:off x="4731281" y="8772878"/>
            <a:ext cx="9889246" cy="1077218"/>
          </a:xfrm>
          <a:prstGeom prst="rect">
            <a:avLst/>
          </a:prstGeom>
          <a:noFill/>
        </p:spPr>
        <p:txBody>
          <a:bodyPr wrap="none" rtlCol="0">
            <a:spAutoFit/>
          </a:bodyPr>
          <a:lstStyle/>
          <a:p>
            <a:r>
              <a:rPr lang="fr-FR" sz="3200" dirty="0">
                <a:solidFill>
                  <a:srgbClr val="002060"/>
                </a:solidFill>
                <a:latin typeface="Bauhaus 93" panose="04030905020B02020C02" pitchFamily="82" charset="0"/>
              </a:rPr>
              <a:t>a</a:t>
            </a:r>
            <a:r>
              <a:rPr lang="fr-FR" sz="3200" dirty="0" smtClean="0">
                <a:solidFill>
                  <a:srgbClr val="002060"/>
                </a:solidFill>
                <a:latin typeface="Bauhaus 93" panose="04030905020B02020C02" pitchFamily="82" charset="0"/>
              </a:rPr>
              <a:t>ux nouveaux assistants familiaux </a:t>
            </a:r>
          </a:p>
          <a:p>
            <a:r>
              <a:rPr lang="fr-FR" sz="3200" dirty="0" smtClean="0">
                <a:solidFill>
                  <a:srgbClr val="002060"/>
                </a:solidFill>
                <a:latin typeface="Bauhaus 93" panose="04030905020B02020C02" pitchFamily="82" charset="0"/>
              </a:rPr>
              <a:t>Et à Anaïs ZEDOUD, Adjointe à la Responsable du SAF</a:t>
            </a:r>
            <a:endParaRPr lang="fr-FR" sz="3200" dirty="0">
              <a:solidFill>
                <a:srgbClr val="002060"/>
              </a:solidFill>
              <a:latin typeface="Bauhaus 93" panose="04030905020B02020C02" pitchFamily="82" charset="0"/>
            </a:endParaRPr>
          </a:p>
        </p:txBody>
      </p:sp>
    </p:spTree>
    <p:extLst>
      <p:ext uri="{BB962C8B-B14F-4D97-AF65-F5344CB8AC3E}">
        <p14:creationId xmlns:p14="http://schemas.microsoft.com/office/powerpoint/2010/main" val="283074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0" y="10470885"/>
                </a:moveTo>
                <a:lnTo>
                  <a:pt x="19266429" y="10470885"/>
                </a:lnTo>
                <a:lnTo>
                  <a:pt x="19266429" y="0"/>
                </a:lnTo>
                <a:lnTo>
                  <a:pt x="0" y="0"/>
                </a:lnTo>
                <a:lnTo>
                  <a:pt x="0" y="10470885"/>
                </a:lnTo>
                <a:close/>
              </a:path>
            </a:pathLst>
          </a:custGeom>
          <a:solidFill>
            <a:srgbClr val="244085"/>
          </a:solidFill>
        </p:spPr>
        <p:txBody>
          <a:bodyPr wrap="square" lIns="0" tIns="0" rIns="0" bIns="0" rtlCol="0"/>
          <a:lstStyle/>
          <a:p>
            <a:endParaRPr/>
          </a:p>
        </p:txBody>
      </p:sp>
      <p:sp>
        <p:nvSpPr>
          <p:cNvPr id="3" name="object 3"/>
          <p:cNvSpPr txBox="1">
            <a:spLocks noGrp="1"/>
          </p:cNvSpPr>
          <p:nvPr>
            <p:ph type="title"/>
          </p:nvPr>
        </p:nvSpPr>
        <p:spPr>
          <a:xfrm>
            <a:off x="2662277" y="4586449"/>
            <a:ext cx="15383753" cy="2693045"/>
          </a:xfrm>
          <a:prstGeom prst="rect">
            <a:avLst/>
          </a:prstGeom>
        </p:spPr>
        <p:txBody>
          <a:bodyPr vert="horz" wrap="square" lIns="0" tIns="0" rIns="0" bIns="0" rtlCol="0">
            <a:spAutoFit/>
          </a:bodyPr>
          <a:lstStyle/>
          <a:p>
            <a:pPr marL="12700" algn="ctr">
              <a:lnSpc>
                <a:spcPts val="7015"/>
              </a:lnSpc>
            </a:pPr>
            <a:r>
              <a:rPr lang="fr-FR" sz="8000" spc="15" dirty="0" smtClean="0">
                <a:solidFill>
                  <a:srgbClr val="FFFFFF"/>
                </a:solidFill>
              </a:rPr>
              <a:t>Référentiel de l’accompagnement professionnel</a:t>
            </a:r>
            <a:endParaRPr sz="8000" dirty="0"/>
          </a:p>
        </p:txBody>
      </p:sp>
      <p:sp>
        <p:nvSpPr>
          <p:cNvPr id="5" name="object 5"/>
          <p:cNvSpPr/>
          <p:nvPr/>
        </p:nvSpPr>
        <p:spPr>
          <a:xfrm>
            <a:off x="8428509" y="1515080"/>
            <a:ext cx="424180" cy="152400"/>
          </a:xfrm>
          <a:custGeom>
            <a:avLst/>
            <a:gdLst/>
            <a:ahLst/>
            <a:cxnLst/>
            <a:rect l="l" t="t" r="r" b="b"/>
            <a:pathLst>
              <a:path w="424179" h="152400">
                <a:moveTo>
                  <a:pt x="0" y="152400"/>
                </a:moveTo>
                <a:lnTo>
                  <a:pt x="423924" y="152400"/>
                </a:lnTo>
                <a:lnTo>
                  <a:pt x="423924" y="0"/>
                </a:lnTo>
                <a:lnTo>
                  <a:pt x="0" y="0"/>
                </a:lnTo>
                <a:lnTo>
                  <a:pt x="0" y="152400"/>
                </a:lnTo>
                <a:close/>
              </a:path>
            </a:pathLst>
          </a:custGeom>
          <a:solidFill>
            <a:srgbClr val="FFFFFF"/>
          </a:solidFill>
        </p:spPr>
        <p:txBody>
          <a:bodyPr wrap="square" lIns="0" tIns="0" rIns="0" bIns="0" rtlCol="0"/>
          <a:lstStyle/>
          <a:p>
            <a:endParaRPr/>
          </a:p>
        </p:txBody>
      </p:sp>
      <p:sp>
        <p:nvSpPr>
          <p:cNvPr id="6" name="object 6"/>
          <p:cNvSpPr/>
          <p:nvPr/>
        </p:nvSpPr>
        <p:spPr>
          <a:xfrm>
            <a:off x="8428509" y="1062960"/>
            <a:ext cx="166370" cy="452120"/>
          </a:xfrm>
          <a:custGeom>
            <a:avLst/>
            <a:gdLst/>
            <a:ahLst/>
            <a:cxnLst/>
            <a:rect l="l" t="t" r="r" b="b"/>
            <a:pathLst>
              <a:path w="166370" h="452119">
                <a:moveTo>
                  <a:pt x="0" y="452120"/>
                </a:moveTo>
                <a:lnTo>
                  <a:pt x="166089" y="452120"/>
                </a:lnTo>
                <a:lnTo>
                  <a:pt x="166089" y="0"/>
                </a:lnTo>
                <a:lnTo>
                  <a:pt x="0" y="0"/>
                </a:lnTo>
                <a:lnTo>
                  <a:pt x="0" y="452120"/>
                </a:lnTo>
                <a:close/>
              </a:path>
            </a:pathLst>
          </a:custGeom>
          <a:solidFill>
            <a:srgbClr val="FFFFFF"/>
          </a:solidFill>
        </p:spPr>
        <p:txBody>
          <a:bodyPr wrap="square" lIns="0" tIns="0" rIns="0" bIns="0" rtlCol="0"/>
          <a:lstStyle/>
          <a:p>
            <a:endParaRPr/>
          </a:p>
        </p:txBody>
      </p:sp>
      <p:sp>
        <p:nvSpPr>
          <p:cNvPr id="7" name="object 7"/>
          <p:cNvSpPr/>
          <p:nvPr/>
        </p:nvSpPr>
        <p:spPr>
          <a:xfrm>
            <a:off x="8780799" y="1204977"/>
            <a:ext cx="71755" cy="114300"/>
          </a:xfrm>
          <a:custGeom>
            <a:avLst/>
            <a:gdLst/>
            <a:ahLst/>
            <a:cxnLst/>
            <a:rect l="l" t="t" r="r" b="b"/>
            <a:pathLst>
              <a:path w="71754" h="114300">
                <a:moveTo>
                  <a:pt x="0" y="114300"/>
                </a:moveTo>
                <a:lnTo>
                  <a:pt x="71631" y="114300"/>
                </a:lnTo>
                <a:lnTo>
                  <a:pt x="71631" y="0"/>
                </a:lnTo>
                <a:lnTo>
                  <a:pt x="0" y="0"/>
                </a:lnTo>
                <a:lnTo>
                  <a:pt x="0" y="114300"/>
                </a:lnTo>
                <a:close/>
              </a:path>
            </a:pathLst>
          </a:custGeom>
          <a:solidFill>
            <a:srgbClr val="FFFFFF"/>
          </a:solidFill>
        </p:spPr>
        <p:txBody>
          <a:bodyPr wrap="square" lIns="0" tIns="0" rIns="0" bIns="0" rtlCol="0"/>
          <a:lstStyle/>
          <a:p>
            <a:endParaRPr/>
          </a:p>
        </p:txBody>
      </p:sp>
      <p:sp>
        <p:nvSpPr>
          <p:cNvPr id="8" name="object 8"/>
          <p:cNvSpPr/>
          <p:nvPr/>
        </p:nvSpPr>
        <p:spPr>
          <a:xfrm>
            <a:off x="8709178" y="1062737"/>
            <a:ext cx="143510" cy="142240"/>
          </a:xfrm>
          <a:custGeom>
            <a:avLst/>
            <a:gdLst/>
            <a:ahLst/>
            <a:cxnLst/>
            <a:rect l="l" t="t" r="r" b="b"/>
            <a:pathLst>
              <a:path w="143509" h="142240">
                <a:moveTo>
                  <a:pt x="0" y="142240"/>
                </a:moveTo>
                <a:lnTo>
                  <a:pt x="143252" y="142240"/>
                </a:lnTo>
                <a:lnTo>
                  <a:pt x="143252" y="0"/>
                </a:lnTo>
                <a:lnTo>
                  <a:pt x="0" y="0"/>
                </a:lnTo>
                <a:lnTo>
                  <a:pt x="0" y="142240"/>
                </a:lnTo>
                <a:close/>
              </a:path>
            </a:pathLst>
          </a:custGeom>
          <a:solidFill>
            <a:srgbClr val="FFFFFF"/>
          </a:solidFill>
        </p:spPr>
        <p:txBody>
          <a:bodyPr wrap="square" lIns="0" tIns="0" rIns="0" bIns="0" rtlCol="0"/>
          <a:lstStyle/>
          <a:p>
            <a:endParaRPr/>
          </a:p>
        </p:txBody>
      </p:sp>
      <p:sp>
        <p:nvSpPr>
          <p:cNvPr id="9" name="object 9"/>
          <p:cNvSpPr/>
          <p:nvPr/>
        </p:nvSpPr>
        <p:spPr>
          <a:xfrm>
            <a:off x="9831145" y="1515041"/>
            <a:ext cx="523240" cy="152400"/>
          </a:xfrm>
          <a:custGeom>
            <a:avLst/>
            <a:gdLst/>
            <a:ahLst/>
            <a:cxnLst/>
            <a:rect l="l" t="t" r="r" b="b"/>
            <a:pathLst>
              <a:path w="523240" h="152400">
                <a:moveTo>
                  <a:pt x="0" y="152400"/>
                </a:moveTo>
                <a:lnTo>
                  <a:pt x="522790" y="152400"/>
                </a:lnTo>
                <a:lnTo>
                  <a:pt x="522790" y="0"/>
                </a:lnTo>
                <a:lnTo>
                  <a:pt x="0" y="0"/>
                </a:lnTo>
                <a:lnTo>
                  <a:pt x="0" y="152400"/>
                </a:lnTo>
                <a:close/>
              </a:path>
            </a:pathLst>
          </a:custGeom>
          <a:solidFill>
            <a:srgbClr val="FFFFFF"/>
          </a:solidFill>
        </p:spPr>
        <p:txBody>
          <a:bodyPr wrap="square" lIns="0" tIns="0" rIns="0" bIns="0" rtlCol="0"/>
          <a:lstStyle/>
          <a:p>
            <a:endParaRPr/>
          </a:p>
        </p:txBody>
      </p:sp>
      <p:sp>
        <p:nvSpPr>
          <p:cNvPr id="10" name="object 10"/>
          <p:cNvSpPr/>
          <p:nvPr/>
        </p:nvSpPr>
        <p:spPr>
          <a:xfrm>
            <a:off x="9831145" y="1062921"/>
            <a:ext cx="166370" cy="452120"/>
          </a:xfrm>
          <a:custGeom>
            <a:avLst/>
            <a:gdLst/>
            <a:ahLst/>
            <a:cxnLst/>
            <a:rect l="l" t="t" r="r" b="b"/>
            <a:pathLst>
              <a:path w="166370" h="452119">
                <a:moveTo>
                  <a:pt x="0" y="452120"/>
                </a:moveTo>
                <a:lnTo>
                  <a:pt x="166193" y="452120"/>
                </a:lnTo>
                <a:lnTo>
                  <a:pt x="166193" y="0"/>
                </a:lnTo>
                <a:lnTo>
                  <a:pt x="0" y="0"/>
                </a:lnTo>
                <a:lnTo>
                  <a:pt x="0" y="452120"/>
                </a:lnTo>
                <a:close/>
              </a:path>
            </a:pathLst>
          </a:custGeom>
          <a:solidFill>
            <a:srgbClr val="FFFFFF"/>
          </a:solidFill>
        </p:spPr>
        <p:txBody>
          <a:bodyPr wrap="square" lIns="0" tIns="0" rIns="0" bIns="0" rtlCol="0"/>
          <a:lstStyle/>
          <a:p>
            <a:endParaRPr/>
          </a:p>
        </p:txBody>
      </p:sp>
      <p:sp>
        <p:nvSpPr>
          <p:cNvPr id="11" name="object 11"/>
          <p:cNvSpPr/>
          <p:nvPr/>
        </p:nvSpPr>
        <p:spPr>
          <a:xfrm>
            <a:off x="10187784" y="1063156"/>
            <a:ext cx="166370" cy="452755"/>
          </a:xfrm>
          <a:custGeom>
            <a:avLst/>
            <a:gdLst/>
            <a:ahLst/>
            <a:cxnLst/>
            <a:rect l="l" t="t" r="r" b="b"/>
            <a:pathLst>
              <a:path w="166370" h="452755">
                <a:moveTo>
                  <a:pt x="166152" y="0"/>
                </a:moveTo>
                <a:lnTo>
                  <a:pt x="0" y="0"/>
                </a:lnTo>
                <a:lnTo>
                  <a:pt x="0" y="452426"/>
                </a:lnTo>
                <a:lnTo>
                  <a:pt x="166152" y="452426"/>
                </a:lnTo>
                <a:lnTo>
                  <a:pt x="166152" y="0"/>
                </a:lnTo>
                <a:close/>
              </a:path>
            </a:pathLst>
          </a:custGeom>
          <a:solidFill>
            <a:srgbClr val="FFFFFF"/>
          </a:solidFill>
        </p:spPr>
        <p:txBody>
          <a:bodyPr wrap="square" lIns="0" tIns="0" rIns="0" bIns="0" rtlCol="0"/>
          <a:lstStyle/>
          <a:p>
            <a:endParaRPr/>
          </a:p>
        </p:txBody>
      </p:sp>
      <p:sp>
        <p:nvSpPr>
          <p:cNvPr id="12" name="object 12"/>
          <p:cNvSpPr/>
          <p:nvPr/>
        </p:nvSpPr>
        <p:spPr>
          <a:xfrm>
            <a:off x="10504240" y="1215182"/>
            <a:ext cx="166370" cy="452120"/>
          </a:xfrm>
          <a:custGeom>
            <a:avLst/>
            <a:gdLst/>
            <a:ahLst/>
            <a:cxnLst/>
            <a:rect l="l" t="t" r="r" b="b"/>
            <a:pathLst>
              <a:path w="166370" h="452119">
                <a:moveTo>
                  <a:pt x="0" y="452119"/>
                </a:moveTo>
                <a:lnTo>
                  <a:pt x="166152" y="452119"/>
                </a:lnTo>
                <a:lnTo>
                  <a:pt x="166152" y="0"/>
                </a:lnTo>
                <a:lnTo>
                  <a:pt x="0" y="0"/>
                </a:lnTo>
                <a:lnTo>
                  <a:pt x="0" y="452119"/>
                </a:lnTo>
                <a:close/>
              </a:path>
            </a:pathLst>
          </a:custGeom>
          <a:solidFill>
            <a:srgbClr val="FFFFFF"/>
          </a:solidFill>
        </p:spPr>
        <p:txBody>
          <a:bodyPr wrap="square" lIns="0" tIns="0" rIns="0" bIns="0" rtlCol="0"/>
          <a:lstStyle/>
          <a:p>
            <a:endParaRPr/>
          </a:p>
        </p:txBody>
      </p:sp>
      <p:sp>
        <p:nvSpPr>
          <p:cNvPr id="13" name="object 13"/>
          <p:cNvSpPr/>
          <p:nvPr/>
        </p:nvSpPr>
        <p:spPr>
          <a:xfrm>
            <a:off x="10504240" y="1062782"/>
            <a:ext cx="523240" cy="152400"/>
          </a:xfrm>
          <a:custGeom>
            <a:avLst/>
            <a:gdLst/>
            <a:ahLst/>
            <a:cxnLst/>
            <a:rect l="l" t="t" r="r" b="b"/>
            <a:pathLst>
              <a:path w="523240" h="152400">
                <a:moveTo>
                  <a:pt x="0" y="152399"/>
                </a:moveTo>
                <a:lnTo>
                  <a:pt x="522758" y="152399"/>
                </a:lnTo>
                <a:lnTo>
                  <a:pt x="522758" y="0"/>
                </a:lnTo>
                <a:lnTo>
                  <a:pt x="0" y="0"/>
                </a:lnTo>
                <a:lnTo>
                  <a:pt x="0" y="152399"/>
                </a:lnTo>
                <a:close/>
              </a:path>
            </a:pathLst>
          </a:custGeom>
          <a:solidFill>
            <a:srgbClr val="FFFFFF"/>
          </a:solidFill>
        </p:spPr>
        <p:txBody>
          <a:bodyPr wrap="square" lIns="0" tIns="0" rIns="0" bIns="0" rtlCol="0"/>
          <a:lstStyle/>
          <a:p>
            <a:endParaRPr/>
          </a:p>
        </p:txBody>
      </p:sp>
      <p:sp>
        <p:nvSpPr>
          <p:cNvPr id="14" name="object 14"/>
          <p:cNvSpPr/>
          <p:nvPr/>
        </p:nvSpPr>
        <p:spPr>
          <a:xfrm>
            <a:off x="10860847" y="1214912"/>
            <a:ext cx="166370" cy="182245"/>
          </a:xfrm>
          <a:custGeom>
            <a:avLst/>
            <a:gdLst/>
            <a:ahLst/>
            <a:cxnLst/>
            <a:rect l="l" t="t" r="r" b="b"/>
            <a:pathLst>
              <a:path w="166370" h="182244">
                <a:moveTo>
                  <a:pt x="166152" y="0"/>
                </a:moveTo>
                <a:lnTo>
                  <a:pt x="0" y="0"/>
                </a:lnTo>
                <a:lnTo>
                  <a:pt x="0" y="181879"/>
                </a:lnTo>
                <a:lnTo>
                  <a:pt x="166152" y="181879"/>
                </a:lnTo>
                <a:lnTo>
                  <a:pt x="166152" y="0"/>
                </a:lnTo>
                <a:close/>
              </a:path>
            </a:pathLst>
          </a:custGeom>
          <a:solidFill>
            <a:srgbClr val="FFFFFF"/>
          </a:solidFill>
        </p:spPr>
        <p:txBody>
          <a:bodyPr wrap="square" lIns="0" tIns="0" rIns="0" bIns="0" rtlCol="0"/>
          <a:lstStyle/>
          <a:p>
            <a:endParaRPr/>
          </a:p>
        </p:txBody>
      </p:sp>
      <p:sp>
        <p:nvSpPr>
          <p:cNvPr id="15" name="object 15"/>
          <p:cNvSpPr/>
          <p:nvPr/>
        </p:nvSpPr>
        <p:spPr>
          <a:xfrm>
            <a:off x="9172099" y="1515276"/>
            <a:ext cx="499109" cy="152400"/>
          </a:xfrm>
          <a:custGeom>
            <a:avLst/>
            <a:gdLst/>
            <a:ahLst/>
            <a:cxnLst/>
            <a:rect l="l" t="t" r="r" b="b"/>
            <a:pathLst>
              <a:path w="499109" h="152400">
                <a:moveTo>
                  <a:pt x="0" y="152399"/>
                </a:moveTo>
                <a:lnTo>
                  <a:pt x="498644" y="152399"/>
                </a:lnTo>
                <a:lnTo>
                  <a:pt x="498644" y="0"/>
                </a:lnTo>
                <a:lnTo>
                  <a:pt x="0" y="0"/>
                </a:lnTo>
                <a:lnTo>
                  <a:pt x="0" y="152399"/>
                </a:lnTo>
                <a:close/>
              </a:path>
            </a:pathLst>
          </a:custGeom>
          <a:solidFill>
            <a:srgbClr val="FFFFFF"/>
          </a:solidFill>
        </p:spPr>
        <p:txBody>
          <a:bodyPr wrap="square" lIns="0" tIns="0" rIns="0" bIns="0" rtlCol="0"/>
          <a:lstStyle/>
          <a:p>
            <a:endParaRPr/>
          </a:p>
        </p:txBody>
      </p:sp>
      <p:sp>
        <p:nvSpPr>
          <p:cNvPr id="16" name="object 16"/>
          <p:cNvSpPr/>
          <p:nvPr/>
        </p:nvSpPr>
        <p:spPr>
          <a:xfrm>
            <a:off x="9172099" y="1430186"/>
            <a:ext cx="166370" cy="85090"/>
          </a:xfrm>
          <a:custGeom>
            <a:avLst/>
            <a:gdLst/>
            <a:ahLst/>
            <a:cxnLst/>
            <a:rect l="l" t="t" r="r" b="b"/>
            <a:pathLst>
              <a:path w="166370" h="85090">
                <a:moveTo>
                  <a:pt x="0" y="85090"/>
                </a:moveTo>
                <a:lnTo>
                  <a:pt x="166256" y="85090"/>
                </a:lnTo>
                <a:lnTo>
                  <a:pt x="166256" y="0"/>
                </a:lnTo>
                <a:lnTo>
                  <a:pt x="0" y="0"/>
                </a:lnTo>
                <a:lnTo>
                  <a:pt x="0" y="85090"/>
                </a:lnTo>
                <a:close/>
              </a:path>
            </a:pathLst>
          </a:custGeom>
          <a:solidFill>
            <a:srgbClr val="FFFFFF"/>
          </a:solidFill>
        </p:spPr>
        <p:txBody>
          <a:bodyPr wrap="square" lIns="0" tIns="0" rIns="0" bIns="0" rtlCol="0"/>
          <a:lstStyle/>
          <a:p>
            <a:endParaRPr/>
          </a:p>
        </p:txBody>
      </p:sp>
      <p:sp>
        <p:nvSpPr>
          <p:cNvPr id="17" name="object 17"/>
          <p:cNvSpPr/>
          <p:nvPr/>
        </p:nvSpPr>
        <p:spPr>
          <a:xfrm>
            <a:off x="9172099" y="1300646"/>
            <a:ext cx="499109" cy="129539"/>
          </a:xfrm>
          <a:custGeom>
            <a:avLst/>
            <a:gdLst/>
            <a:ahLst/>
            <a:cxnLst/>
            <a:rect l="l" t="t" r="r" b="b"/>
            <a:pathLst>
              <a:path w="499109" h="129540">
                <a:moveTo>
                  <a:pt x="0" y="129539"/>
                </a:moveTo>
                <a:lnTo>
                  <a:pt x="498644" y="129539"/>
                </a:lnTo>
                <a:lnTo>
                  <a:pt x="498644" y="0"/>
                </a:lnTo>
                <a:lnTo>
                  <a:pt x="0" y="0"/>
                </a:lnTo>
                <a:lnTo>
                  <a:pt x="0" y="129539"/>
                </a:lnTo>
                <a:close/>
              </a:path>
            </a:pathLst>
          </a:custGeom>
          <a:solidFill>
            <a:srgbClr val="FFFFFF"/>
          </a:solidFill>
        </p:spPr>
        <p:txBody>
          <a:bodyPr wrap="square" lIns="0" tIns="0" rIns="0" bIns="0" rtlCol="0"/>
          <a:lstStyle/>
          <a:p>
            <a:endParaRPr/>
          </a:p>
        </p:txBody>
      </p:sp>
      <p:sp>
        <p:nvSpPr>
          <p:cNvPr id="18" name="object 18"/>
          <p:cNvSpPr/>
          <p:nvPr/>
        </p:nvSpPr>
        <p:spPr>
          <a:xfrm>
            <a:off x="9172099" y="1191426"/>
            <a:ext cx="166370" cy="109220"/>
          </a:xfrm>
          <a:custGeom>
            <a:avLst/>
            <a:gdLst/>
            <a:ahLst/>
            <a:cxnLst/>
            <a:rect l="l" t="t" r="r" b="b"/>
            <a:pathLst>
              <a:path w="166370" h="109219">
                <a:moveTo>
                  <a:pt x="0" y="109219"/>
                </a:moveTo>
                <a:lnTo>
                  <a:pt x="166256" y="109219"/>
                </a:lnTo>
                <a:lnTo>
                  <a:pt x="166256" y="0"/>
                </a:lnTo>
                <a:lnTo>
                  <a:pt x="0" y="0"/>
                </a:lnTo>
                <a:lnTo>
                  <a:pt x="0" y="109219"/>
                </a:lnTo>
                <a:close/>
              </a:path>
            </a:pathLst>
          </a:custGeom>
          <a:solidFill>
            <a:srgbClr val="FFFFFF"/>
          </a:solidFill>
        </p:spPr>
        <p:txBody>
          <a:bodyPr wrap="square" lIns="0" tIns="0" rIns="0" bIns="0" rtlCol="0"/>
          <a:lstStyle/>
          <a:p>
            <a:endParaRPr/>
          </a:p>
        </p:txBody>
      </p:sp>
      <p:sp>
        <p:nvSpPr>
          <p:cNvPr id="19" name="object 19"/>
          <p:cNvSpPr/>
          <p:nvPr/>
        </p:nvSpPr>
        <p:spPr>
          <a:xfrm>
            <a:off x="9172099" y="1063156"/>
            <a:ext cx="499109" cy="128270"/>
          </a:xfrm>
          <a:custGeom>
            <a:avLst/>
            <a:gdLst/>
            <a:ahLst/>
            <a:cxnLst/>
            <a:rect l="l" t="t" r="r" b="b"/>
            <a:pathLst>
              <a:path w="499109" h="128269">
                <a:moveTo>
                  <a:pt x="0" y="128270"/>
                </a:moveTo>
                <a:lnTo>
                  <a:pt x="498644" y="128270"/>
                </a:lnTo>
                <a:lnTo>
                  <a:pt x="498644" y="0"/>
                </a:lnTo>
                <a:lnTo>
                  <a:pt x="0" y="0"/>
                </a:lnTo>
                <a:lnTo>
                  <a:pt x="0" y="128270"/>
                </a:lnTo>
                <a:close/>
              </a:path>
            </a:pathLst>
          </a:custGeom>
          <a:solidFill>
            <a:srgbClr val="FFFFFF"/>
          </a:solidFill>
        </p:spPr>
        <p:txBody>
          <a:bodyPr wrap="square" lIns="0" tIns="0" rIns="0" bIns="0" rtlCol="0"/>
          <a:lstStyle/>
          <a:p>
            <a:endParaRPr/>
          </a:p>
        </p:txBody>
      </p:sp>
      <p:sp>
        <p:nvSpPr>
          <p:cNvPr id="20" name="object 20"/>
          <p:cNvSpPr/>
          <p:nvPr/>
        </p:nvSpPr>
        <p:spPr>
          <a:xfrm>
            <a:off x="9518874" y="1191968"/>
            <a:ext cx="152400" cy="109220"/>
          </a:xfrm>
          <a:custGeom>
            <a:avLst/>
            <a:gdLst/>
            <a:ahLst/>
            <a:cxnLst/>
            <a:rect l="l" t="t" r="r" b="b"/>
            <a:pathLst>
              <a:path w="152400" h="109219">
                <a:moveTo>
                  <a:pt x="151869" y="0"/>
                </a:moveTo>
                <a:lnTo>
                  <a:pt x="0" y="0"/>
                </a:lnTo>
                <a:lnTo>
                  <a:pt x="0" y="108844"/>
                </a:lnTo>
                <a:lnTo>
                  <a:pt x="151869" y="108844"/>
                </a:lnTo>
                <a:lnTo>
                  <a:pt x="151869" y="0"/>
                </a:lnTo>
                <a:close/>
              </a:path>
            </a:pathLst>
          </a:custGeom>
          <a:solidFill>
            <a:srgbClr val="FFFFFF"/>
          </a:solidFill>
        </p:spPr>
        <p:txBody>
          <a:bodyPr wrap="square" lIns="0" tIns="0" rIns="0" bIns="0" rtlCol="0"/>
          <a:lstStyle/>
          <a:p>
            <a:endParaRPr/>
          </a:p>
        </p:txBody>
      </p:sp>
      <p:sp>
        <p:nvSpPr>
          <p:cNvPr id="21" name="object 21"/>
          <p:cNvSpPr/>
          <p:nvPr/>
        </p:nvSpPr>
        <p:spPr>
          <a:xfrm>
            <a:off x="11177309" y="1515276"/>
            <a:ext cx="498475" cy="152400"/>
          </a:xfrm>
          <a:custGeom>
            <a:avLst/>
            <a:gdLst/>
            <a:ahLst/>
            <a:cxnLst/>
            <a:rect l="l" t="t" r="r" b="b"/>
            <a:pathLst>
              <a:path w="498475" h="152400">
                <a:moveTo>
                  <a:pt x="0" y="152399"/>
                </a:moveTo>
                <a:lnTo>
                  <a:pt x="498278" y="152399"/>
                </a:lnTo>
                <a:lnTo>
                  <a:pt x="498278" y="0"/>
                </a:lnTo>
                <a:lnTo>
                  <a:pt x="0" y="0"/>
                </a:lnTo>
                <a:lnTo>
                  <a:pt x="0" y="152399"/>
                </a:lnTo>
                <a:close/>
              </a:path>
            </a:pathLst>
          </a:custGeom>
          <a:solidFill>
            <a:srgbClr val="FFFFFF"/>
          </a:solidFill>
        </p:spPr>
        <p:txBody>
          <a:bodyPr wrap="square" lIns="0" tIns="0" rIns="0" bIns="0" rtlCol="0"/>
          <a:lstStyle/>
          <a:p>
            <a:endParaRPr/>
          </a:p>
        </p:txBody>
      </p:sp>
      <p:sp>
        <p:nvSpPr>
          <p:cNvPr id="22" name="object 22"/>
          <p:cNvSpPr/>
          <p:nvPr/>
        </p:nvSpPr>
        <p:spPr>
          <a:xfrm>
            <a:off x="11177309" y="1430186"/>
            <a:ext cx="166370" cy="85090"/>
          </a:xfrm>
          <a:custGeom>
            <a:avLst/>
            <a:gdLst/>
            <a:ahLst/>
            <a:cxnLst/>
            <a:rect l="l" t="t" r="r" b="b"/>
            <a:pathLst>
              <a:path w="166370" h="85090">
                <a:moveTo>
                  <a:pt x="0" y="85090"/>
                </a:moveTo>
                <a:lnTo>
                  <a:pt x="166089" y="85090"/>
                </a:lnTo>
                <a:lnTo>
                  <a:pt x="166089" y="0"/>
                </a:lnTo>
                <a:lnTo>
                  <a:pt x="0" y="0"/>
                </a:lnTo>
                <a:lnTo>
                  <a:pt x="0" y="85090"/>
                </a:lnTo>
                <a:close/>
              </a:path>
            </a:pathLst>
          </a:custGeom>
          <a:solidFill>
            <a:srgbClr val="FFFFFF"/>
          </a:solidFill>
        </p:spPr>
        <p:txBody>
          <a:bodyPr wrap="square" lIns="0" tIns="0" rIns="0" bIns="0" rtlCol="0"/>
          <a:lstStyle/>
          <a:p>
            <a:endParaRPr/>
          </a:p>
        </p:txBody>
      </p:sp>
      <p:sp>
        <p:nvSpPr>
          <p:cNvPr id="23" name="object 23"/>
          <p:cNvSpPr/>
          <p:nvPr/>
        </p:nvSpPr>
        <p:spPr>
          <a:xfrm>
            <a:off x="11177309" y="1300646"/>
            <a:ext cx="498475" cy="129539"/>
          </a:xfrm>
          <a:custGeom>
            <a:avLst/>
            <a:gdLst/>
            <a:ahLst/>
            <a:cxnLst/>
            <a:rect l="l" t="t" r="r" b="b"/>
            <a:pathLst>
              <a:path w="498475" h="129540">
                <a:moveTo>
                  <a:pt x="0" y="129539"/>
                </a:moveTo>
                <a:lnTo>
                  <a:pt x="498278" y="129539"/>
                </a:lnTo>
                <a:lnTo>
                  <a:pt x="498278" y="0"/>
                </a:lnTo>
                <a:lnTo>
                  <a:pt x="0" y="0"/>
                </a:lnTo>
                <a:lnTo>
                  <a:pt x="0" y="129539"/>
                </a:lnTo>
                <a:close/>
              </a:path>
            </a:pathLst>
          </a:custGeom>
          <a:solidFill>
            <a:srgbClr val="FFFFFF"/>
          </a:solidFill>
        </p:spPr>
        <p:txBody>
          <a:bodyPr wrap="square" lIns="0" tIns="0" rIns="0" bIns="0" rtlCol="0"/>
          <a:lstStyle/>
          <a:p>
            <a:endParaRPr/>
          </a:p>
        </p:txBody>
      </p:sp>
      <p:sp>
        <p:nvSpPr>
          <p:cNvPr id="24" name="object 24"/>
          <p:cNvSpPr/>
          <p:nvPr/>
        </p:nvSpPr>
        <p:spPr>
          <a:xfrm>
            <a:off x="11177309" y="1191426"/>
            <a:ext cx="166370" cy="109220"/>
          </a:xfrm>
          <a:custGeom>
            <a:avLst/>
            <a:gdLst/>
            <a:ahLst/>
            <a:cxnLst/>
            <a:rect l="l" t="t" r="r" b="b"/>
            <a:pathLst>
              <a:path w="166370" h="109219">
                <a:moveTo>
                  <a:pt x="0" y="109219"/>
                </a:moveTo>
                <a:lnTo>
                  <a:pt x="166152" y="109219"/>
                </a:lnTo>
                <a:lnTo>
                  <a:pt x="166152" y="0"/>
                </a:lnTo>
                <a:lnTo>
                  <a:pt x="0" y="0"/>
                </a:lnTo>
                <a:lnTo>
                  <a:pt x="0" y="109219"/>
                </a:lnTo>
                <a:close/>
              </a:path>
            </a:pathLst>
          </a:custGeom>
          <a:solidFill>
            <a:srgbClr val="FFFFFF"/>
          </a:solidFill>
        </p:spPr>
        <p:txBody>
          <a:bodyPr wrap="square" lIns="0" tIns="0" rIns="0" bIns="0" rtlCol="0"/>
          <a:lstStyle/>
          <a:p>
            <a:endParaRPr/>
          </a:p>
        </p:txBody>
      </p:sp>
      <p:sp>
        <p:nvSpPr>
          <p:cNvPr id="25" name="object 25"/>
          <p:cNvSpPr/>
          <p:nvPr/>
        </p:nvSpPr>
        <p:spPr>
          <a:xfrm>
            <a:off x="11177309" y="1063156"/>
            <a:ext cx="498475" cy="128270"/>
          </a:xfrm>
          <a:custGeom>
            <a:avLst/>
            <a:gdLst/>
            <a:ahLst/>
            <a:cxnLst/>
            <a:rect l="l" t="t" r="r" b="b"/>
            <a:pathLst>
              <a:path w="498475" h="128269">
                <a:moveTo>
                  <a:pt x="0" y="128270"/>
                </a:moveTo>
                <a:lnTo>
                  <a:pt x="498278" y="128270"/>
                </a:lnTo>
                <a:lnTo>
                  <a:pt x="498278" y="0"/>
                </a:lnTo>
                <a:lnTo>
                  <a:pt x="0" y="0"/>
                </a:lnTo>
                <a:lnTo>
                  <a:pt x="0" y="128270"/>
                </a:lnTo>
                <a:close/>
              </a:path>
            </a:pathLst>
          </a:custGeom>
          <a:solidFill>
            <a:srgbClr val="FFFFFF"/>
          </a:solidFill>
        </p:spPr>
        <p:txBody>
          <a:bodyPr wrap="square" lIns="0" tIns="0" rIns="0" bIns="0" rtlCol="0"/>
          <a:lstStyle/>
          <a:p>
            <a:endParaRPr/>
          </a:p>
        </p:txBody>
      </p:sp>
      <p:sp>
        <p:nvSpPr>
          <p:cNvPr id="26" name="object 26"/>
          <p:cNvSpPr/>
          <p:nvPr/>
        </p:nvSpPr>
        <p:spPr>
          <a:xfrm>
            <a:off x="11523822" y="1191968"/>
            <a:ext cx="151765" cy="109220"/>
          </a:xfrm>
          <a:custGeom>
            <a:avLst/>
            <a:gdLst/>
            <a:ahLst/>
            <a:cxnLst/>
            <a:rect l="l" t="t" r="r" b="b"/>
            <a:pathLst>
              <a:path w="151765" h="109219">
                <a:moveTo>
                  <a:pt x="151765" y="0"/>
                </a:moveTo>
                <a:lnTo>
                  <a:pt x="0" y="0"/>
                </a:lnTo>
                <a:lnTo>
                  <a:pt x="0" y="108844"/>
                </a:lnTo>
                <a:lnTo>
                  <a:pt x="151765" y="108844"/>
                </a:lnTo>
                <a:lnTo>
                  <a:pt x="151765" y="0"/>
                </a:lnTo>
                <a:close/>
              </a:path>
            </a:pathLst>
          </a:custGeom>
          <a:solidFill>
            <a:srgbClr val="FFFFFF"/>
          </a:solidFill>
        </p:spPr>
        <p:txBody>
          <a:bodyPr wrap="square" lIns="0" tIns="0" rIns="0" bIns="0" rtlCol="0"/>
          <a:lstStyle/>
          <a:p>
            <a:endParaRPr/>
          </a:p>
        </p:txBody>
      </p:sp>
      <p:sp>
        <p:nvSpPr>
          <p:cNvPr id="27" name="object 27"/>
          <p:cNvSpPr/>
          <p:nvPr/>
        </p:nvSpPr>
        <p:spPr>
          <a:xfrm>
            <a:off x="9168992" y="833255"/>
            <a:ext cx="103505" cy="136525"/>
          </a:xfrm>
          <a:custGeom>
            <a:avLst/>
            <a:gdLst/>
            <a:ahLst/>
            <a:cxnLst/>
            <a:rect l="l" t="t" r="r" b="b"/>
            <a:pathLst>
              <a:path w="103504" h="136525">
                <a:moveTo>
                  <a:pt x="48166" y="0"/>
                </a:moveTo>
                <a:lnTo>
                  <a:pt x="0" y="0"/>
                </a:lnTo>
                <a:lnTo>
                  <a:pt x="0" y="136299"/>
                </a:lnTo>
                <a:lnTo>
                  <a:pt x="49527" y="136299"/>
                </a:lnTo>
                <a:lnTo>
                  <a:pt x="61990" y="135190"/>
                </a:lnTo>
                <a:lnTo>
                  <a:pt x="95070" y="108205"/>
                </a:lnTo>
                <a:lnTo>
                  <a:pt x="95443" y="107190"/>
                </a:lnTo>
                <a:lnTo>
                  <a:pt x="35066" y="107190"/>
                </a:lnTo>
                <a:lnTo>
                  <a:pt x="35066" y="28763"/>
                </a:lnTo>
                <a:lnTo>
                  <a:pt x="96526" y="28763"/>
                </a:lnTo>
                <a:lnTo>
                  <a:pt x="90635" y="18007"/>
                </a:lnTo>
                <a:lnTo>
                  <a:pt x="80657" y="8439"/>
                </a:lnTo>
                <a:lnTo>
                  <a:pt x="72257" y="3896"/>
                </a:lnTo>
                <a:lnTo>
                  <a:pt x="63795" y="1353"/>
                </a:lnTo>
                <a:lnTo>
                  <a:pt x="55641" y="243"/>
                </a:lnTo>
                <a:lnTo>
                  <a:pt x="48166" y="0"/>
                </a:lnTo>
                <a:close/>
              </a:path>
              <a:path w="103504" h="136525">
                <a:moveTo>
                  <a:pt x="96526" y="28763"/>
                </a:moveTo>
                <a:lnTo>
                  <a:pt x="45799" y="28763"/>
                </a:lnTo>
                <a:lnTo>
                  <a:pt x="53166" y="29895"/>
                </a:lnTo>
                <a:lnTo>
                  <a:pt x="59063" y="34760"/>
                </a:lnTo>
                <a:lnTo>
                  <a:pt x="62977" y="45567"/>
                </a:lnTo>
                <a:lnTo>
                  <a:pt x="64395" y="64521"/>
                </a:lnTo>
                <a:lnTo>
                  <a:pt x="63016" y="87126"/>
                </a:lnTo>
                <a:lnTo>
                  <a:pt x="59248" y="100023"/>
                </a:lnTo>
                <a:lnTo>
                  <a:pt x="53648" y="105836"/>
                </a:lnTo>
                <a:lnTo>
                  <a:pt x="46773" y="107190"/>
                </a:lnTo>
                <a:lnTo>
                  <a:pt x="95443" y="107190"/>
                </a:lnTo>
                <a:lnTo>
                  <a:pt x="99832" y="95226"/>
                </a:lnTo>
                <a:lnTo>
                  <a:pt x="102272" y="81043"/>
                </a:lnTo>
                <a:lnTo>
                  <a:pt x="102960" y="65746"/>
                </a:lnTo>
                <a:lnTo>
                  <a:pt x="101639" y="46572"/>
                </a:lnTo>
                <a:lnTo>
                  <a:pt x="97580" y="30688"/>
                </a:lnTo>
                <a:lnTo>
                  <a:pt x="96526" y="28763"/>
                </a:lnTo>
                <a:close/>
              </a:path>
            </a:pathLst>
          </a:custGeom>
          <a:solidFill>
            <a:srgbClr val="FFFFFF"/>
          </a:solidFill>
        </p:spPr>
        <p:txBody>
          <a:bodyPr wrap="square" lIns="0" tIns="0" rIns="0" bIns="0" rtlCol="0"/>
          <a:lstStyle/>
          <a:p>
            <a:endParaRPr/>
          </a:p>
        </p:txBody>
      </p:sp>
      <p:sp>
        <p:nvSpPr>
          <p:cNvPr id="28" name="object 28"/>
          <p:cNvSpPr/>
          <p:nvPr/>
        </p:nvSpPr>
        <p:spPr>
          <a:xfrm>
            <a:off x="9366255" y="789850"/>
            <a:ext cx="81915" cy="179705"/>
          </a:xfrm>
          <a:custGeom>
            <a:avLst/>
            <a:gdLst/>
            <a:ahLst/>
            <a:cxnLst/>
            <a:rect l="l" t="t" r="r" b="b"/>
            <a:pathLst>
              <a:path w="81915" h="179705">
                <a:moveTo>
                  <a:pt x="79201" y="43401"/>
                </a:moveTo>
                <a:lnTo>
                  <a:pt x="0" y="43401"/>
                </a:lnTo>
                <a:lnTo>
                  <a:pt x="0" y="179701"/>
                </a:lnTo>
                <a:lnTo>
                  <a:pt x="81798" y="179701"/>
                </a:lnTo>
                <a:lnTo>
                  <a:pt x="81798" y="150592"/>
                </a:lnTo>
                <a:lnTo>
                  <a:pt x="35046" y="150592"/>
                </a:lnTo>
                <a:lnTo>
                  <a:pt x="35046" y="122823"/>
                </a:lnTo>
                <a:lnTo>
                  <a:pt x="69076" y="122823"/>
                </a:lnTo>
                <a:lnTo>
                  <a:pt x="69076" y="95023"/>
                </a:lnTo>
                <a:lnTo>
                  <a:pt x="35046" y="95023"/>
                </a:lnTo>
                <a:lnTo>
                  <a:pt x="35046" y="72175"/>
                </a:lnTo>
                <a:lnTo>
                  <a:pt x="76720" y="72175"/>
                </a:lnTo>
                <a:lnTo>
                  <a:pt x="79201" y="43401"/>
                </a:lnTo>
                <a:close/>
              </a:path>
              <a:path w="81915" h="179705">
                <a:moveTo>
                  <a:pt x="58521" y="0"/>
                </a:moveTo>
                <a:lnTo>
                  <a:pt x="15894" y="23695"/>
                </a:lnTo>
                <a:lnTo>
                  <a:pt x="26575" y="40836"/>
                </a:lnTo>
                <a:lnTo>
                  <a:pt x="71830" y="22051"/>
                </a:lnTo>
                <a:lnTo>
                  <a:pt x="58521" y="0"/>
                </a:lnTo>
                <a:close/>
              </a:path>
            </a:pathLst>
          </a:custGeom>
          <a:solidFill>
            <a:srgbClr val="FFFFFF"/>
          </a:solidFill>
        </p:spPr>
        <p:txBody>
          <a:bodyPr wrap="square" lIns="0" tIns="0" rIns="0" bIns="0" rtlCol="0"/>
          <a:lstStyle/>
          <a:p>
            <a:endParaRPr/>
          </a:p>
        </p:txBody>
      </p:sp>
      <p:sp>
        <p:nvSpPr>
          <p:cNvPr id="29" name="object 29"/>
          <p:cNvSpPr/>
          <p:nvPr/>
        </p:nvSpPr>
        <p:spPr>
          <a:xfrm>
            <a:off x="9547619" y="833250"/>
            <a:ext cx="99695" cy="136525"/>
          </a:xfrm>
          <a:custGeom>
            <a:avLst/>
            <a:gdLst/>
            <a:ahLst/>
            <a:cxnLst/>
            <a:rect l="l" t="t" r="r" b="b"/>
            <a:pathLst>
              <a:path w="99695" h="136525">
                <a:moveTo>
                  <a:pt x="44417" y="0"/>
                </a:moveTo>
                <a:lnTo>
                  <a:pt x="0" y="0"/>
                </a:lnTo>
                <a:lnTo>
                  <a:pt x="0" y="136299"/>
                </a:lnTo>
                <a:lnTo>
                  <a:pt x="35046" y="136299"/>
                </a:lnTo>
                <a:lnTo>
                  <a:pt x="35046" y="87819"/>
                </a:lnTo>
                <a:lnTo>
                  <a:pt x="45998" y="87819"/>
                </a:lnTo>
                <a:lnTo>
                  <a:pt x="73150" y="83563"/>
                </a:lnTo>
                <a:lnTo>
                  <a:pt x="89425" y="72690"/>
                </a:lnTo>
                <a:lnTo>
                  <a:pt x="96250" y="60060"/>
                </a:lnTo>
                <a:lnTo>
                  <a:pt x="35046" y="60060"/>
                </a:lnTo>
                <a:lnTo>
                  <a:pt x="35046" y="28773"/>
                </a:lnTo>
                <a:lnTo>
                  <a:pt x="96840" y="28773"/>
                </a:lnTo>
                <a:lnTo>
                  <a:pt x="95694" y="22696"/>
                </a:lnTo>
                <a:lnTo>
                  <a:pt x="84900" y="9559"/>
                </a:lnTo>
                <a:lnTo>
                  <a:pt x="67615" y="2258"/>
                </a:lnTo>
                <a:lnTo>
                  <a:pt x="44417" y="0"/>
                </a:lnTo>
                <a:close/>
              </a:path>
              <a:path w="99695" h="136525">
                <a:moveTo>
                  <a:pt x="96840" y="28773"/>
                </a:moveTo>
                <a:lnTo>
                  <a:pt x="55558" y="28773"/>
                </a:lnTo>
                <a:lnTo>
                  <a:pt x="61244" y="30920"/>
                </a:lnTo>
                <a:lnTo>
                  <a:pt x="61244" y="57118"/>
                </a:lnTo>
                <a:lnTo>
                  <a:pt x="56165" y="60060"/>
                </a:lnTo>
                <a:lnTo>
                  <a:pt x="96250" y="60060"/>
                </a:lnTo>
                <a:lnTo>
                  <a:pt x="97342" y="58041"/>
                </a:lnTo>
                <a:lnTo>
                  <a:pt x="99421" y="42459"/>
                </a:lnTo>
                <a:lnTo>
                  <a:pt x="96840" y="28773"/>
                </a:lnTo>
                <a:close/>
              </a:path>
            </a:pathLst>
          </a:custGeom>
          <a:solidFill>
            <a:srgbClr val="FFFFFF"/>
          </a:solidFill>
        </p:spPr>
        <p:txBody>
          <a:bodyPr wrap="square" lIns="0" tIns="0" rIns="0" bIns="0" rtlCol="0"/>
          <a:lstStyle/>
          <a:p>
            <a:endParaRPr/>
          </a:p>
        </p:txBody>
      </p:sp>
      <p:sp>
        <p:nvSpPr>
          <p:cNvPr id="30" name="object 30"/>
          <p:cNvSpPr/>
          <p:nvPr/>
        </p:nvSpPr>
        <p:spPr>
          <a:xfrm>
            <a:off x="9708870" y="833252"/>
            <a:ext cx="121920" cy="136525"/>
          </a:xfrm>
          <a:custGeom>
            <a:avLst/>
            <a:gdLst/>
            <a:ahLst/>
            <a:cxnLst/>
            <a:rect l="l" t="t" r="r" b="b"/>
            <a:pathLst>
              <a:path w="121920" h="136525">
                <a:moveTo>
                  <a:pt x="80154" y="0"/>
                </a:moveTo>
                <a:lnTo>
                  <a:pt x="43810" y="0"/>
                </a:lnTo>
                <a:lnTo>
                  <a:pt x="0" y="136299"/>
                </a:lnTo>
                <a:lnTo>
                  <a:pt x="36773" y="136299"/>
                </a:lnTo>
                <a:lnTo>
                  <a:pt x="44187" y="110101"/>
                </a:lnTo>
                <a:lnTo>
                  <a:pt x="113530" y="110101"/>
                </a:lnTo>
                <a:lnTo>
                  <a:pt x="105354" y="83128"/>
                </a:lnTo>
                <a:lnTo>
                  <a:pt x="51851" y="83128"/>
                </a:lnTo>
                <a:lnTo>
                  <a:pt x="57286" y="60804"/>
                </a:lnTo>
                <a:lnTo>
                  <a:pt x="59684" y="51621"/>
                </a:lnTo>
                <a:lnTo>
                  <a:pt x="60615" y="44187"/>
                </a:lnTo>
                <a:lnTo>
                  <a:pt x="61013" y="39129"/>
                </a:lnTo>
                <a:lnTo>
                  <a:pt x="92016" y="39129"/>
                </a:lnTo>
                <a:lnTo>
                  <a:pt x="80154" y="0"/>
                </a:lnTo>
                <a:close/>
              </a:path>
              <a:path w="121920" h="136525">
                <a:moveTo>
                  <a:pt x="113530" y="110101"/>
                </a:moveTo>
                <a:lnTo>
                  <a:pt x="76468" y="110101"/>
                </a:lnTo>
                <a:lnTo>
                  <a:pt x="83505" y="136299"/>
                </a:lnTo>
                <a:lnTo>
                  <a:pt x="121472" y="136299"/>
                </a:lnTo>
                <a:lnTo>
                  <a:pt x="113530" y="110101"/>
                </a:lnTo>
                <a:close/>
              </a:path>
              <a:path w="121920" h="136525">
                <a:moveTo>
                  <a:pt x="92016" y="39129"/>
                </a:moveTo>
                <a:lnTo>
                  <a:pt x="61013" y="39129"/>
                </a:lnTo>
                <a:lnTo>
                  <a:pt x="61244" y="44187"/>
                </a:lnTo>
                <a:lnTo>
                  <a:pt x="62238" y="52228"/>
                </a:lnTo>
                <a:lnTo>
                  <a:pt x="63579" y="58291"/>
                </a:lnTo>
                <a:lnTo>
                  <a:pt x="69453" y="83128"/>
                </a:lnTo>
                <a:lnTo>
                  <a:pt x="105354" y="83128"/>
                </a:lnTo>
                <a:lnTo>
                  <a:pt x="92016" y="39129"/>
                </a:lnTo>
                <a:close/>
              </a:path>
            </a:pathLst>
          </a:custGeom>
          <a:solidFill>
            <a:srgbClr val="FFFFFF"/>
          </a:solidFill>
        </p:spPr>
        <p:txBody>
          <a:bodyPr wrap="square" lIns="0" tIns="0" rIns="0" bIns="0" rtlCol="0"/>
          <a:lstStyle/>
          <a:p>
            <a:endParaRPr/>
          </a:p>
        </p:txBody>
      </p:sp>
      <p:sp>
        <p:nvSpPr>
          <p:cNvPr id="31" name="object 31"/>
          <p:cNvSpPr/>
          <p:nvPr/>
        </p:nvSpPr>
        <p:spPr>
          <a:xfrm>
            <a:off x="9917048" y="833252"/>
            <a:ext cx="106045" cy="136525"/>
          </a:xfrm>
          <a:custGeom>
            <a:avLst/>
            <a:gdLst/>
            <a:ahLst/>
            <a:cxnLst/>
            <a:rect l="l" t="t" r="r" b="b"/>
            <a:pathLst>
              <a:path w="106045" h="136525">
                <a:moveTo>
                  <a:pt x="46899" y="0"/>
                </a:moveTo>
                <a:lnTo>
                  <a:pt x="0" y="0"/>
                </a:lnTo>
                <a:lnTo>
                  <a:pt x="0" y="136299"/>
                </a:lnTo>
                <a:lnTo>
                  <a:pt x="34972" y="136299"/>
                </a:lnTo>
                <a:lnTo>
                  <a:pt x="34972" y="82322"/>
                </a:lnTo>
                <a:lnTo>
                  <a:pt x="79844" y="82322"/>
                </a:lnTo>
                <a:lnTo>
                  <a:pt x="76248" y="78385"/>
                </a:lnTo>
                <a:lnTo>
                  <a:pt x="71516" y="77076"/>
                </a:lnTo>
                <a:lnTo>
                  <a:pt x="82727" y="73253"/>
                </a:lnTo>
                <a:lnTo>
                  <a:pt x="91732" y="65768"/>
                </a:lnTo>
                <a:lnTo>
                  <a:pt x="96606" y="56521"/>
                </a:lnTo>
                <a:lnTo>
                  <a:pt x="34972" y="56521"/>
                </a:lnTo>
                <a:lnTo>
                  <a:pt x="34972" y="28773"/>
                </a:lnTo>
                <a:lnTo>
                  <a:pt x="98193" y="28773"/>
                </a:lnTo>
                <a:lnTo>
                  <a:pt x="97264" y="23262"/>
                </a:lnTo>
                <a:lnTo>
                  <a:pt x="88451" y="10947"/>
                </a:lnTo>
                <a:lnTo>
                  <a:pt x="72112" y="2888"/>
                </a:lnTo>
                <a:lnTo>
                  <a:pt x="46899" y="0"/>
                </a:lnTo>
                <a:close/>
              </a:path>
              <a:path w="106045" h="136525">
                <a:moveTo>
                  <a:pt x="79844" y="82322"/>
                </a:moveTo>
                <a:lnTo>
                  <a:pt x="42616" y="82322"/>
                </a:lnTo>
                <a:lnTo>
                  <a:pt x="45757" y="84133"/>
                </a:lnTo>
                <a:lnTo>
                  <a:pt x="51045" y="98185"/>
                </a:lnTo>
                <a:lnTo>
                  <a:pt x="65285" y="136299"/>
                </a:lnTo>
                <a:lnTo>
                  <a:pt x="105755" y="136299"/>
                </a:lnTo>
                <a:lnTo>
                  <a:pt x="101309" y="126340"/>
                </a:lnTo>
                <a:lnTo>
                  <a:pt x="95519" y="113635"/>
                </a:lnTo>
                <a:lnTo>
                  <a:pt x="89719" y="101110"/>
                </a:lnTo>
                <a:lnTo>
                  <a:pt x="85243" y="91693"/>
                </a:lnTo>
                <a:lnTo>
                  <a:pt x="81976" y="84657"/>
                </a:lnTo>
                <a:lnTo>
                  <a:pt x="79844" y="82322"/>
                </a:lnTo>
                <a:close/>
              </a:path>
              <a:path w="106045" h="136525">
                <a:moveTo>
                  <a:pt x="98193" y="28773"/>
                </a:moveTo>
                <a:lnTo>
                  <a:pt x="55757" y="28773"/>
                </a:lnTo>
                <a:lnTo>
                  <a:pt x="61045" y="31883"/>
                </a:lnTo>
                <a:lnTo>
                  <a:pt x="61045" y="50836"/>
                </a:lnTo>
                <a:lnTo>
                  <a:pt x="56877" y="56521"/>
                </a:lnTo>
                <a:lnTo>
                  <a:pt x="96606" y="56521"/>
                </a:lnTo>
                <a:lnTo>
                  <a:pt x="97726" y="54398"/>
                </a:lnTo>
                <a:lnTo>
                  <a:pt x="99902" y="38920"/>
                </a:lnTo>
                <a:lnTo>
                  <a:pt x="98193" y="28773"/>
                </a:lnTo>
                <a:close/>
              </a:path>
            </a:pathLst>
          </a:custGeom>
          <a:solidFill>
            <a:srgbClr val="FFFFFF"/>
          </a:solidFill>
        </p:spPr>
        <p:txBody>
          <a:bodyPr wrap="square" lIns="0" tIns="0" rIns="0" bIns="0" rtlCol="0"/>
          <a:lstStyle/>
          <a:p>
            <a:endParaRPr/>
          </a:p>
        </p:txBody>
      </p:sp>
      <p:sp>
        <p:nvSpPr>
          <p:cNvPr id="32" name="object 32"/>
          <p:cNvSpPr/>
          <p:nvPr/>
        </p:nvSpPr>
        <p:spPr>
          <a:xfrm>
            <a:off x="10100681" y="833258"/>
            <a:ext cx="102870" cy="136525"/>
          </a:xfrm>
          <a:custGeom>
            <a:avLst/>
            <a:gdLst/>
            <a:ahLst/>
            <a:cxnLst/>
            <a:rect l="l" t="t" r="r" b="b"/>
            <a:pathLst>
              <a:path w="102870" h="136525">
                <a:moveTo>
                  <a:pt x="67076" y="28972"/>
                </a:moveTo>
                <a:lnTo>
                  <a:pt x="31695" y="28972"/>
                </a:lnTo>
                <a:lnTo>
                  <a:pt x="31695" y="136289"/>
                </a:lnTo>
                <a:lnTo>
                  <a:pt x="67076" y="136289"/>
                </a:lnTo>
                <a:lnTo>
                  <a:pt x="67076" y="28972"/>
                </a:lnTo>
                <a:close/>
              </a:path>
              <a:path w="102870" h="136525">
                <a:moveTo>
                  <a:pt x="102876" y="0"/>
                </a:moveTo>
                <a:lnTo>
                  <a:pt x="0" y="0"/>
                </a:lnTo>
                <a:lnTo>
                  <a:pt x="0" y="28972"/>
                </a:lnTo>
                <a:lnTo>
                  <a:pt x="98750" y="28972"/>
                </a:lnTo>
                <a:lnTo>
                  <a:pt x="102876" y="0"/>
                </a:lnTo>
                <a:close/>
              </a:path>
            </a:pathLst>
          </a:custGeom>
          <a:solidFill>
            <a:srgbClr val="FFFFFF"/>
          </a:solidFill>
        </p:spPr>
        <p:txBody>
          <a:bodyPr wrap="square" lIns="0" tIns="0" rIns="0" bIns="0" rtlCol="0"/>
          <a:lstStyle/>
          <a:p>
            <a:endParaRPr/>
          </a:p>
        </p:txBody>
      </p:sp>
      <p:sp>
        <p:nvSpPr>
          <p:cNvPr id="33" name="object 33"/>
          <p:cNvSpPr/>
          <p:nvPr/>
        </p:nvSpPr>
        <p:spPr>
          <a:xfrm>
            <a:off x="10291778" y="833252"/>
            <a:ext cx="81915" cy="136525"/>
          </a:xfrm>
          <a:custGeom>
            <a:avLst/>
            <a:gdLst/>
            <a:ahLst/>
            <a:cxnLst/>
            <a:rect l="l" t="t" r="r" b="b"/>
            <a:pathLst>
              <a:path w="81915" h="136525">
                <a:moveTo>
                  <a:pt x="79180" y="0"/>
                </a:moveTo>
                <a:lnTo>
                  <a:pt x="0" y="0"/>
                </a:lnTo>
                <a:lnTo>
                  <a:pt x="0" y="136299"/>
                </a:lnTo>
                <a:lnTo>
                  <a:pt x="81798" y="136299"/>
                </a:lnTo>
                <a:lnTo>
                  <a:pt x="81798" y="107190"/>
                </a:lnTo>
                <a:lnTo>
                  <a:pt x="35004" y="107190"/>
                </a:lnTo>
                <a:lnTo>
                  <a:pt x="35004" y="79421"/>
                </a:lnTo>
                <a:lnTo>
                  <a:pt x="69034" y="79421"/>
                </a:lnTo>
                <a:lnTo>
                  <a:pt x="69034" y="51621"/>
                </a:lnTo>
                <a:lnTo>
                  <a:pt x="35004" y="51621"/>
                </a:lnTo>
                <a:lnTo>
                  <a:pt x="35004" y="28773"/>
                </a:lnTo>
                <a:lnTo>
                  <a:pt x="76636" y="28773"/>
                </a:lnTo>
                <a:lnTo>
                  <a:pt x="79180" y="0"/>
                </a:lnTo>
                <a:close/>
              </a:path>
            </a:pathLst>
          </a:custGeom>
          <a:solidFill>
            <a:srgbClr val="FFFFFF"/>
          </a:solidFill>
        </p:spPr>
        <p:txBody>
          <a:bodyPr wrap="square" lIns="0" tIns="0" rIns="0" bIns="0" rtlCol="0"/>
          <a:lstStyle/>
          <a:p>
            <a:endParaRPr/>
          </a:p>
        </p:txBody>
      </p:sp>
      <p:sp>
        <p:nvSpPr>
          <p:cNvPr id="34" name="object 34"/>
          <p:cNvSpPr/>
          <p:nvPr/>
        </p:nvSpPr>
        <p:spPr>
          <a:xfrm>
            <a:off x="10466259" y="833252"/>
            <a:ext cx="147320" cy="136525"/>
          </a:xfrm>
          <a:custGeom>
            <a:avLst/>
            <a:gdLst/>
            <a:ahLst/>
            <a:cxnLst/>
            <a:rect l="l" t="t" r="r" b="b"/>
            <a:pathLst>
              <a:path w="147320" h="136525">
                <a:moveTo>
                  <a:pt x="56123" y="0"/>
                </a:moveTo>
                <a:lnTo>
                  <a:pt x="13224" y="0"/>
                </a:lnTo>
                <a:lnTo>
                  <a:pt x="0" y="136299"/>
                </a:lnTo>
                <a:lnTo>
                  <a:pt x="35161" y="136299"/>
                </a:lnTo>
                <a:lnTo>
                  <a:pt x="38013" y="79610"/>
                </a:lnTo>
                <a:lnTo>
                  <a:pt x="38234" y="75618"/>
                </a:lnTo>
                <a:lnTo>
                  <a:pt x="38329" y="72224"/>
                </a:lnTo>
                <a:lnTo>
                  <a:pt x="38432" y="65644"/>
                </a:lnTo>
                <a:lnTo>
                  <a:pt x="38490" y="53788"/>
                </a:lnTo>
                <a:lnTo>
                  <a:pt x="69318" y="53788"/>
                </a:lnTo>
                <a:lnTo>
                  <a:pt x="56123" y="0"/>
                </a:lnTo>
                <a:close/>
              </a:path>
              <a:path w="147320" h="136525">
                <a:moveTo>
                  <a:pt x="69318" y="53788"/>
                </a:moveTo>
                <a:lnTo>
                  <a:pt x="38658" y="53788"/>
                </a:lnTo>
                <a:lnTo>
                  <a:pt x="39520" y="62091"/>
                </a:lnTo>
                <a:lnTo>
                  <a:pt x="40576" y="69169"/>
                </a:lnTo>
                <a:lnTo>
                  <a:pt x="41860" y="75618"/>
                </a:lnTo>
                <a:lnTo>
                  <a:pt x="43192" y="81170"/>
                </a:lnTo>
                <a:lnTo>
                  <a:pt x="57652" y="136299"/>
                </a:lnTo>
                <a:lnTo>
                  <a:pt x="87369" y="136299"/>
                </a:lnTo>
                <a:lnTo>
                  <a:pt x="103924" y="79819"/>
                </a:lnTo>
                <a:lnTo>
                  <a:pt x="73872" y="79819"/>
                </a:lnTo>
                <a:lnTo>
                  <a:pt x="72956" y="72224"/>
                </a:lnTo>
                <a:lnTo>
                  <a:pt x="71927" y="65644"/>
                </a:lnTo>
                <a:lnTo>
                  <a:pt x="70683" y="59443"/>
                </a:lnTo>
                <a:lnTo>
                  <a:pt x="69318" y="53788"/>
                </a:lnTo>
                <a:close/>
              </a:path>
              <a:path w="147320" h="136525">
                <a:moveTo>
                  <a:pt x="139671" y="53998"/>
                </a:moveTo>
                <a:lnTo>
                  <a:pt x="108897" y="53998"/>
                </a:lnTo>
                <a:lnTo>
                  <a:pt x="108963" y="61852"/>
                </a:lnTo>
                <a:lnTo>
                  <a:pt x="109170" y="69169"/>
                </a:lnTo>
                <a:lnTo>
                  <a:pt x="109483" y="75618"/>
                </a:lnTo>
                <a:lnTo>
                  <a:pt x="113211" y="136299"/>
                </a:lnTo>
                <a:lnTo>
                  <a:pt x="147220" y="136299"/>
                </a:lnTo>
                <a:lnTo>
                  <a:pt x="139671" y="53998"/>
                </a:lnTo>
                <a:close/>
              </a:path>
              <a:path w="147320" h="136525">
                <a:moveTo>
                  <a:pt x="134718" y="0"/>
                </a:moveTo>
                <a:lnTo>
                  <a:pt x="93201" y="0"/>
                </a:lnTo>
                <a:lnTo>
                  <a:pt x="79348" y="52019"/>
                </a:lnTo>
                <a:lnTo>
                  <a:pt x="77553" y="59696"/>
                </a:lnTo>
                <a:lnTo>
                  <a:pt x="76182" y="66045"/>
                </a:lnTo>
                <a:lnTo>
                  <a:pt x="75017" y="72583"/>
                </a:lnTo>
                <a:lnTo>
                  <a:pt x="74060" y="79819"/>
                </a:lnTo>
                <a:lnTo>
                  <a:pt x="103924" y="79819"/>
                </a:lnTo>
                <a:lnTo>
                  <a:pt x="105419" y="74182"/>
                </a:lnTo>
                <a:lnTo>
                  <a:pt x="106559" y="68422"/>
                </a:lnTo>
                <a:lnTo>
                  <a:pt x="107593" y="61852"/>
                </a:lnTo>
                <a:lnTo>
                  <a:pt x="108708" y="53998"/>
                </a:lnTo>
                <a:lnTo>
                  <a:pt x="139671" y="53998"/>
                </a:lnTo>
                <a:lnTo>
                  <a:pt x="134718" y="0"/>
                </a:lnTo>
                <a:close/>
              </a:path>
            </a:pathLst>
          </a:custGeom>
          <a:solidFill>
            <a:srgbClr val="FFFFFF"/>
          </a:solidFill>
        </p:spPr>
        <p:txBody>
          <a:bodyPr wrap="square" lIns="0" tIns="0" rIns="0" bIns="0" rtlCol="0"/>
          <a:lstStyle/>
          <a:p>
            <a:endParaRPr/>
          </a:p>
        </p:txBody>
      </p:sp>
      <p:sp>
        <p:nvSpPr>
          <p:cNvPr id="35" name="object 35"/>
          <p:cNvSpPr/>
          <p:nvPr/>
        </p:nvSpPr>
        <p:spPr>
          <a:xfrm>
            <a:off x="10714379" y="833252"/>
            <a:ext cx="81915" cy="136525"/>
          </a:xfrm>
          <a:custGeom>
            <a:avLst/>
            <a:gdLst/>
            <a:ahLst/>
            <a:cxnLst/>
            <a:rect l="l" t="t" r="r" b="b"/>
            <a:pathLst>
              <a:path w="81915" h="136525">
                <a:moveTo>
                  <a:pt x="79180" y="0"/>
                </a:moveTo>
                <a:lnTo>
                  <a:pt x="0" y="0"/>
                </a:lnTo>
                <a:lnTo>
                  <a:pt x="0" y="136299"/>
                </a:lnTo>
                <a:lnTo>
                  <a:pt x="81777" y="136299"/>
                </a:lnTo>
                <a:lnTo>
                  <a:pt x="81777" y="107190"/>
                </a:lnTo>
                <a:lnTo>
                  <a:pt x="35046" y="107190"/>
                </a:lnTo>
                <a:lnTo>
                  <a:pt x="35046" y="79421"/>
                </a:lnTo>
                <a:lnTo>
                  <a:pt x="69055" y="79421"/>
                </a:lnTo>
                <a:lnTo>
                  <a:pt x="69055" y="51621"/>
                </a:lnTo>
                <a:lnTo>
                  <a:pt x="35046" y="51621"/>
                </a:lnTo>
                <a:lnTo>
                  <a:pt x="35046" y="28773"/>
                </a:lnTo>
                <a:lnTo>
                  <a:pt x="76657" y="28773"/>
                </a:lnTo>
                <a:lnTo>
                  <a:pt x="79180" y="0"/>
                </a:lnTo>
                <a:close/>
              </a:path>
            </a:pathLst>
          </a:custGeom>
          <a:solidFill>
            <a:srgbClr val="FFFFFF"/>
          </a:solidFill>
        </p:spPr>
        <p:txBody>
          <a:bodyPr wrap="square" lIns="0" tIns="0" rIns="0" bIns="0" rtlCol="0"/>
          <a:lstStyle/>
          <a:p>
            <a:endParaRPr/>
          </a:p>
        </p:txBody>
      </p:sp>
      <p:sp>
        <p:nvSpPr>
          <p:cNvPr id="36" name="object 36"/>
          <p:cNvSpPr/>
          <p:nvPr/>
        </p:nvSpPr>
        <p:spPr>
          <a:xfrm>
            <a:off x="10892373" y="833252"/>
            <a:ext cx="102235" cy="136525"/>
          </a:xfrm>
          <a:custGeom>
            <a:avLst/>
            <a:gdLst/>
            <a:ahLst/>
            <a:cxnLst/>
            <a:rect l="l" t="t" r="r" b="b"/>
            <a:pathLst>
              <a:path w="102234" h="136525">
                <a:moveTo>
                  <a:pt x="33590" y="0"/>
                </a:moveTo>
                <a:lnTo>
                  <a:pt x="0" y="0"/>
                </a:lnTo>
                <a:lnTo>
                  <a:pt x="0" y="136299"/>
                </a:lnTo>
                <a:lnTo>
                  <a:pt x="33213" y="136299"/>
                </a:lnTo>
                <a:lnTo>
                  <a:pt x="33213" y="98017"/>
                </a:lnTo>
                <a:lnTo>
                  <a:pt x="33022" y="86242"/>
                </a:lnTo>
                <a:lnTo>
                  <a:pt x="32540" y="76364"/>
                </a:lnTo>
                <a:lnTo>
                  <a:pt x="31906" y="68645"/>
                </a:lnTo>
                <a:lnTo>
                  <a:pt x="31255" y="63348"/>
                </a:lnTo>
                <a:lnTo>
                  <a:pt x="66126" y="63348"/>
                </a:lnTo>
                <a:lnTo>
                  <a:pt x="64334" y="59025"/>
                </a:lnTo>
                <a:lnTo>
                  <a:pt x="61408" y="52579"/>
                </a:lnTo>
                <a:lnTo>
                  <a:pt x="58458" y="46752"/>
                </a:lnTo>
                <a:lnTo>
                  <a:pt x="33590" y="0"/>
                </a:lnTo>
                <a:close/>
              </a:path>
              <a:path w="102234" h="136525">
                <a:moveTo>
                  <a:pt x="66126" y="63348"/>
                </a:moveTo>
                <a:lnTo>
                  <a:pt x="31255" y="63348"/>
                </a:lnTo>
                <a:lnTo>
                  <a:pt x="33653" y="70082"/>
                </a:lnTo>
                <a:lnTo>
                  <a:pt x="36324" y="76834"/>
                </a:lnTo>
                <a:lnTo>
                  <a:pt x="39108" y="83246"/>
                </a:lnTo>
                <a:lnTo>
                  <a:pt x="41841" y="88960"/>
                </a:lnTo>
                <a:lnTo>
                  <a:pt x="65893" y="136299"/>
                </a:lnTo>
                <a:lnTo>
                  <a:pt x="101818" y="136299"/>
                </a:lnTo>
                <a:lnTo>
                  <a:pt x="101818" y="72783"/>
                </a:lnTo>
                <a:lnTo>
                  <a:pt x="69809" y="72783"/>
                </a:lnTo>
                <a:lnTo>
                  <a:pt x="67159" y="65843"/>
                </a:lnTo>
                <a:lnTo>
                  <a:pt x="66126" y="63348"/>
                </a:lnTo>
                <a:close/>
              </a:path>
              <a:path w="102234" h="136525">
                <a:moveTo>
                  <a:pt x="101818" y="0"/>
                </a:moveTo>
                <a:lnTo>
                  <a:pt x="68615" y="0"/>
                </a:lnTo>
                <a:lnTo>
                  <a:pt x="68660" y="46752"/>
                </a:lnTo>
                <a:lnTo>
                  <a:pt x="68727" y="52579"/>
                </a:lnTo>
                <a:lnTo>
                  <a:pt x="68843" y="57881"/>
                </a:lnTo>
                <a:lnTo>
                  <a:pt x="69207" y="65887"/>
                </a:lnTo>
                <a:lnTo>
                  <a:pt x="69809" y="72783"/>
                </a:lnTo>
                <a:lnTo>
                  <a:pt x="101818" y="72783"/>
                </a:lnTo>
                <a:lnTo>
                  <a:pt x="101818" y="0"/>
                </a:lnTo>
                <a:close/>
              </a:path>
            </a:pathLst>
          </a:custGeom>
          <a:solidFill>
            <a:srgbClr val="FFFFFF"/>
          </a:solidFill>
        </p:spPr>
        <p:txBody>
          <a:bodyPr wrap="square" lIns="0" tIns="0" rIns="0" bIns="0" rtlCol="0"/>
          <a:lstStyle/>
          <a:p>
            <a:endParaRPr/>
          </a:p>
        </p:txBody>
      </p:sp>
      <p:sp>
        <p:nvSpPr>
          <p:cNvPr id="37" name="object 37"/>
          <p:cNvSpPr/>
          <p:nvPr/>
        </p:nvSpPr>
        <p:spPr>
          <a:xfrm>
            <a:off x="11085212" y="833258"/>
            <a:ext cx="102870" cy="136525"/>
          </a:xfrm>
          <a:custGeom>
            <a:avLst/>
            <a:gdLst/>
            <a:ahLst/>
            <a:cxnLst/>
            <a:rect l="l" t="t" r="r" b="b"/>
            <a:pathLst>
              <a:path w="102870" h="136525">
                <a:moveTo>
                  <a:pt x="66992" y="28972"/>
                </a:moveTo>
                <a:lnTo>
                  <a:pt x="31632" y="28972"/>
                </a:lnTo>
                <a:lnTo>
                  <a:pt x="31632" y="136289"/>
                </a:lnTo>
                <a:lnTo>
                  <a:pt x="66992" y="136289"/>
                </a:lnTo>
                <a:lnTo>
                  <a:pt x="66992" y="28972"/>
                </a:lnTo>
                <a:close/>
              </a:path>
              <a:path w="102870" h="136525">
                <a:moveTo>
                  <a:pt x="102834" y="0"/>
                </a:moveTo>
                <a:lnTo>
                  <a:pt x="0" y="0"/>
                </a:lnTo>
                <a:lnTo>
                  <a:pt x="0" y="28972"/>
                </a:lnTo>
                <a:lnTo>
                  <a:pt x="98792" y="28972"/>
                </a:lnTo>
                <a:lnTo>
                  <a:pt x="102834" y="0"/>
                </a:lnTo>
                <a:close/>
              </a:path>
            </a:pathLst>
          </a:custGeom>
          <a:solidFill>
            <a:srgbClr val="FFFFFF"/>
          </a:solidFill>
        </p:spPr>
        <p:txBody>
          <a:bodyPr wrap="square" lIns="0" tIns="0" rIns="0" bIns="0" rtlCol="0"/>
          <a:lstStyle/>
          <a:p>
            <a:endParaRPr/>
          </a:p>
        </p:txBody>
      </p:sp>
      <p:sp>
        <p:nvSpPr>
          <p:cNvPr id="38" name="object 38"/>
          <p:cNvSpPr/>
          <p:nvPr/>
        </p:nvSpPr>
        <p:spPr>
          <a:xfrm>
            <a:off x="11393630" y="833255"/>
            <a:ext cx="102870" cy="136525"/>
          </a:xfrm>
          <a:custGeom>
            <a:avLst/>
            <a:gdLst/>
            <a:ahLst/>
            <a:cxnLst/>
            <a:rect l="l" t="t" r="r" b="b"/>
            <a:pathLst>
              <a:path w="102870" h="136525">
                <a:moveTo>
                  <a:pt x="48124" y="0"/>
                </a:moveTo>
                <a:lnTo>
                  <a:pt x="0" y="0"/>
                </a:lnTo>
                <a:lnTo>
                  <a:pt x="0" y="136299"/>
                </a:lnTo>
                <a:lnTo>
                  <a:pt x="49443" y="136299"/>
                </a:lnTo>
                <a:lnTo>
                  <a:pt x="61921" y="135190"/>
                </a:lnTo>
                <a:lnTo>
                  <a:pt x="94962" y="108205"/>
                </a:lnTo>
                <a:lnTo>
                  <a:pt x="95334" y="107190"/>
                </a:lnTo>
                <a:lnTo>
                  <a:pt x="34962" y="107190"/>
                </a:lnTo>
                <a:lnTo>
                  <a:pt x="34962" y="28763"/>
                </a:lnTo>
                <a:lnTo>
                  <a:pt x="96429" y="28763"/>
                </a:lnTo>
                <a:lnTo>
                  <a:pt x="90536" y="18007"/>
                </a:lnTo>
                <a:lnTo>
                  <a:pt x="80510" y="8439"/>
                </a:lnTo>
                <a:lnTo>
                  <a:pt x="72144" y="3896"/>
                </a:lnTo>
                <a:lnTo>
                  <a:pt x="63716" y="1353"/>
                </a:lnTo>
                <a:lnTo>
                  <a:pt x="55589" y="243"/>
                </a:lnTo>
                <a:lnTo>
                  <a:pt x="48124" y="0"/>
                </a:lnTo>
                <a:close/>
              </a:path>
              <a:path w="102870" h="136525">
                <a:moveTo>
                  <a:pt x="96429" y="28763"/>
                </a:moveTo>
                <a:lnTo>
                  <a:pt x="45757" y="28763"/>
                </a:lnTo>
                <a:lnTo>
                  <a:pt x="53067" y="29895"/>
                </a:lnTo>
                <a:lnTo>
                  <a:pt x="58940" y="34760"/>
                </a:lnTo>
                <a:lnTo>
                  <a:pt x="62850" y="45567"/>
                </a:lnTo>
                <a:lnTo>
                  <a:pt x="64270" y="64521"/>
                </a:lnTo>
                <a:lnTo>
                  <a:pt x="62897" y="87126"/>
                </a:lnTo>
                <a:lnTo>
                  <a:pt x="59148" y="100023"/>
                </a:lnTo>
                <a:lnTo>
                  <a:pt x="53575" y="105836"/>
                </a:lnTo>
                <a:lnTo>
                  <a:pt x="46731" y="107190"/>
                </a:lnTo>
                <a:lnTo>
                  <a:pt x="95334" y="107190"/>
                </a:lnTo>
                <a:lnTo>
                  <a:pt x="99711" y="95226"/>
                </a:lnTo>
                <a:lnTo>
                  <a:pt x="102147" y="81043"/>
                </a:lnTo>
                <a:lnTo>
                  <a:pt x="102834" y="65746"/>
                </a:lnTo>
                <a:lnTo>
                  <a:pt x="101525" y="46572"/>
                </a:lnTo>
                <a:lnTo>
                  <a:pt x="97483" y="30688"/>
                </a:lnTo>
                <a:lnTo>
                  <a:pt x="96429" y="28763"/>
                </a:lnTo>
                <a:close/>
              </a:path>
            </a:pathLst>
          </a:custGeom>
          <a:solidFill>
            <a:srgbClr val="FFFFFF"/>
          </a:solidFill>
        </p:spPr>
        <p:txBody>
          <a:bodyPr wrap="square" lIns="0" tIns="0" rIns="0" bIns="0" rtlCol="0"/>
          <a:lstStyle/>
          <a:p>
            <a:endParaRPr/>
          </a:p>
        </p:txBody>
      </p:sp>
      <p:sp>
        <p:nvSpPr>
          <p:cNvPr id="39" name="object 39"/>
          <p:cNvSpPr/>
          <p:nvPr/>
        </p:nvSpPr>
        <p:spPr>
          <a:xfrm>
            <a:off x="11590684" y="833252"/>
            <a:ext cx="81915" cy="136525"/>
          </a:xfrm>
          <a:custGeom>
            <a:avLst/>
            <a:gdLst/>
            <a:ahLst/>
            <a:cxnLst/>
            <a:rect l="l" t="t" r="r" b="b"/>
            <a:pathLst>
              <a:path w="81915" h="136525">
                <a:moveTo>
                  <a:pt x="79296" y="0"/>
                </a:moveTo>
                <a:lnTo>
                  <a:pt x="0" y="0"/>
                </a:lnTo>
                <a:lnTo>
                  <a:pt x="0" y="136299"/>
                </a:lnTo>
                <a:lnTo>
                  <a:pt x="81798" y="136299"/>
                </a:lnTo>
                <a:lnTo>
                  <a:pt x="81798" y="107190"/>
                </a:lnTo>
                <a:lnTo>
                  <a:pt x="35066" y="107190"/>
                </a:lnTo>
                <a:lnTo>
                  <a:pt x="35066" y="79421"/>
                </a:lnTo>
                <a:lnTo>
                  <a:pt x="69118" y="79421"/>
                </a:lnTo>
                <a:lnTo>
                  <a:pt x="69118" y="51621"/>
                </a:lnTo>
                <a:lnTo>
                  <a:pt x="35066" y="51621"/>
                </a:lnTo>
                <a:lnTo>
                  <a:pt x="35066" y="28773"/>
                </a:lnTo>
                <a:lnTo>
                  <a:pt x="76678" y="28773"/>
                </a:lnTo>
                <a:lnTo>
                  <a:pt x="79296" y="0"/>
                </a:lnTo>
                <a:close/>
              </a:path>
            </a:pathLst>
          </a:custGeom>
          <a:solidFill>
            <a:srgbClr val="FFFFFF"/>
          </a:solidFill>
        </p:spPr>
        <p:txBody>
          <a:bodyPr wrap="square" lIns="0" tIns="0" rIns="0" bIns="0" rtlCol="0"/>
          <a:lstStyle/>
          <a:p>
            <a:endParaRPr/>
          </a:p>
        </p:txBody>
      </p:sp>
      <p:sp>
        <p:nvSpPr>
          <p:cNvPr id="40" name="object 40"/>
          <p:cNvSpPr/>
          <p:nvPr/>
        </p:nvSpPr>
        <p:spPr>
          <a:xfrm>
            <a:off x="9141154" y="1814039"/>
            <a:ext cx="2534438" cy="440856"/>
          </a:xfrm>
          <a:prstGeom prst="rect">
            <a:avLst/>
          </a:prstGeom>
          <a:blipFill>
            <a:blip r:embed="rId2" cstate="print"/>
            <a:stretch>
              <a:fillRect/>
            </a:stretch>
          </a:blipFill>
        </p:spPr>
        <p:txBody>
          <a:bodyPr wrap="square" lIns="0" tIns="0" rIns="0" bIns="0" rtlCol="0"/>
          <a:lstStyle/>
          <a:p>
            <a:endParaRPr/>
          </a:p>
        </p:txBody>
      </p:sp>
      <p:sp>
        <p:nvSpPr>
          <p:cNvPr id="41" name="object 41"/>
          <p:cNvSpPr/>
          <p:nvPr/>
        </p:nvSpPr>
        <p:spPr>
          <a:xfrm>
            <a:off x="8428584" y="1984076"/>
            <a:ext cx="266065" cy="271145"/>
          </a:xfrm>
          <a:custGeom>
            <a:avLst/>
            <a:gdLst/>
            <a:ahLst/>
            <a:cxnLst/>
            <a:rect l="l" t="t" r="r" b="b"/>
            <a:pathLst>
              <a:path w="266065" h="271144">
                <a:moveTo>
                  <a:pt x="152197" y="0"/>
                </a:moveTo>
                <a:lnTo>
                  <a:pt x="138449" y="0"/>
                </a:lnTo>
                <a:lnTo>
                  <a:pt x="130344" y="1235"/>
                </a:lnTo>
                <a:lnTo>
                  <a:pt x="119098" y="3717"/>
                </a:lnTo>
                <a:lnTo>
                  <a:pt x="106031" y="8104"/>
                </a:lnTo>
                <a:lnTo>
                  <a:pt x="97874" y="11842"/>
                </a:lnTo>
                <a:lnTo>
                  <a:pt x="92282" y="14324"/>
                </a:lnTo>
                <a:lnTo>
                  <a:pt x="86063" y="17465"/>
                </a:lnTo>
                <a:lnTo>
                  <a:pt x="79791" y="21203"/>
                </a:lnTo>
                <a:lnTo>
                  <a:pt x="74189" y="25569"/>
                </a:lnTo>
                <a:lnTo>
                  <a:pt x="67948" y="29936"/>
                </a:lnTo>
                <a:lnTo>
                  <a:pt x="38619" y="58008"/>
                </a:lnTo>
                <a:lnTo>
                  <a:pt x="29258" y="72364"/>
                </a:lnTo>
                <a:lnTo>
                  <a:pt x="24892" y="78604"/>
                </a:lnTo>
                <a:lnTo>
                  <a:pt x="21133" y="85484"/>
                </a:lnTo>
                <a:lnTo>
                  <a:pt x="18012" y="91075"/>
                </a:lnTo>
                <a:lnTo>
                  <a:pt x="14903" y="98583"/>
                </a:lnTo>
                <a:lnTo>
                  <a:pt x="12400" y="105452"/>
                </a:lnTo>
                <a:lnTo>
                  <a:pt x="10536" y="111043"/>
                </a:lnTo>
                <a:lnTo>
                  <a:pt x="9311" y="116666"/>
                </a:lnTo>
                <a:lnTo>
                  <a:pt x="7426" y="122289"/>
                </a:lnTo>
                <a:lnTo>
                  <a:pt x="6170" y="127912"/>
                </a:lnTo>
                <a:lnTo>
                  <a:pt x="4296" y="132896"/>
                </a:lnTo>
                <a:lnTo>
                  <a:pt x="557" y="149733"/>
                </a:lnTo>
                <a:lnTo>
                  <a:pt x="487" y="156005"/>
                </a:lnTo>
                <a:lnTo>
                  <a:pt x="0" y="160351"/>
                </a:lnTo>
                <a:lnTo>
                  <a:pt x="0" y="173471"/>
                </a:lnTo>
                <a:lnTo>
                  <a:pt x="1814" y="189680"/>
                </a:lnTo>
                <a:lnTo>
                  <a:pt x="3039" y="195302"/>
                </a:lnTo>
                <a:lnTo>
                  <a:pt x="4296" y="200287"/>
                </a:lnTo>
                <a:lnTo>
                  <a:pt x="5542" y="205909"/>
                </a:lnTo>
                <a:lnTo>
                  <a:pt x="25520" y="240861"/>
                </a:lnTo>
                <a:lnTo>
                  <a:pt x="28002" y="243971"/>
                </a:lnTo>
                <a:lnTo>
                  <a:pt x="32368" y="248337"/>
                </a:lnTo>
                <a:lnTo>
                  <a:pt x="36755" y="252097"/>
                </a:lnTo>
                <a:lnTo>
                  <a:pt x="41729" y="254589"/>
                </a:lnTo>
                <a:lnTo>
                  <a:pt x="51708" y="260201"/>
                </a:lnTo>
                <a:lnTo>
                  <a:pt x="95413" y="270818"/>
                </a:lnTo>
                <a:lnTo>
                  <a:pt x="101015" y="270818"/>
                </a:lnTo>
                <a:lnTo>
                  <a:pt x="107863" y="270190"/>
                </a:lnTo>
                <a:lnTo>
                  <a:pt x="116009" y="269562"/>
                </a:lnTo>
                <a:lnTo>
                  <a:pt x="129088" y="268305"/>
                </a:lnTo>
                <a:lnTo>
                  <a:pt x="136585" y="266421"/>
                </a:lnTo>
                <a:lnTo>
                  <a:pt x="144721" y="265175"/>
                </a:lnTo>
                <a:lnTo>
                  <a:pt x="180897" y="248337"/>
                </a:lnTo>
                <a:lnTo>
                  <a:pt x="186489" y="243343"/>
                </a:lnTo>
                <a:lnTo>
                  <a:pt x="192761" y="238348"/>
                </a:lnTo>
                <a:lnTo>
                  <a:pt x="197861" y="233982"/>
                </a:lnTo>
                <a:lnTo>
                  <a:pt x="110376" y="233982"/>
                </a:lnTo>
                <a:lnTo>
                  <a:pt x="104774" y="233354"/>
                </a:lnTo>
                <a:lnTo>
                  <a:pt x="99130" y="232129"/>
                </a:lnTo>
                <a:lnTo>
                  <a:pt x="94785" y="231500"/>
                </a:lnTo>
                <a:lnTo>
                  <a:pt x="89173" y="229616"/>
                </a:lnTo>
                <a:lnTo>
                  <a:pt x="59184" y="203407"/>
                </a:lnTo>
                <a:lnTo>
                  <a:pt x="53592" y="180947"/>
                </a:lnTo>
                <a:lnTo>
                  <a:pt x="53592" y="170329"/>
                </a:lnTo>
                <a:lnTo>
                  <a:pt x="54221" y="164110"/>
                </a:lnTo>
                <a:lnTo>
                  <a:pt x="54221" y="158487"/>
                </a:lnTo>
                <a:lnTo>
                  <a:pt x="55477" y="154131"/>
                </a:lnTo>
                <a:lnTo>
                  <a:pt x="58587" y="151618"/>
                </a:lnTo>
                <a:lnTo>
                  <a:pt x="150940" y="151618"/>
                </a:lnTo>
                <a:lnTo>
                  <a:pt x="157191" y="149733"/>
                </a:lnTo>
                <a:lnTo>
                  <a:pt x="162804" y="147252"/>
                </a:lnTo>
                <a:lnTo>
                  <a:pt x="166521" y="145398"/>
                </a:lnTo>
                <a:lnTo>
                  <a:pt x="172793" y="141629"/>
                </a:lnTo>
                <a:lnTo>
                  <a:pt x="176510" y="140383"/>
                </a:lnTo>
                <a:lnTo>
                  <a:pt x="182154" y="137262"/>
                </a:lnTo>
                <a:lnTo>
                  <a:pt x="186489" y="134152"/>
                </a:lnTo>
                <a:lnTo>
                  <a:pt x="194509" y="127284"/>
                </a:lnTo>
                <a:lnTo>
                  <a:pt x="91654" y="127284"/>
                </a:lnTo>
                <a:lnTo>
                  <a:pt x="85434" y="126655"/>
                </a:lnTo>
                <a:lnTo>
                  <a:pt x="72943" y="126048"/>
                </a:lnTo>
                <a:lnTo>
                  <a:pt x="64828" y="124174"/>
                </a:lnTo>
                <a:lnTo>
                  <a:pt x="61697" y="121032"/>
                </a:lnTo>
                <a:lnTo>
                  <a:pt x="62325" y="116666"/>
                </a:lnTo>
                <a:lnTo>
                  <a:pt x="64199" y="111671"/>
                </a:lnTo>
                <a:lnTo>
                  <a:pt x="66692" y="106080"/>
                </a:lnTo>
                <a:lnTo>
                  <a:pt x="69194" y="98583"/>
                </a:lnTo>
                <a:lnTo>
                  <a:pt x="72943" y="91704"/>
                </a:lnTo>
                <a:lnTo>
                  <a:pt x="76073" y="86112"/>
                </a:lnTo>
                <a:lnTo>
                  <a:pt x="80419" y="79861"/>
                </a:lnTo>
                <a:lnTo>
                  <a:pt x="84806" y="72982"/>
                </a:lnTo>
                <a:lnTo>
                  <a:pt x="113507" y="46166"/>
                </a:lnTo>
                <a:lnTo>
                  <a:pt x="144092" y="35559"/>
                </a:lnTo>
                <a:lnTo>
                  <a:pt x="215896" y="35559"/>
                </a:lnTo>
                <a:lnTo>
                  <a:pt x="214593" y="32417"/>
                </a:lnTo>
                <a:lnTo>
                  <a:pt x="184007" y="6847"/>
                </a:lnTo>
                <a:lnTo>
                  <a:pt x="160301" y="1235"/>
                </a:lnTo>
                <a:lnTo>
                  <a:pt x="152197" y="0"/>
                </a:lnTo>
                <a:close/>
              </a:path>
              <a:path w="266065" h="271144">
                <a:moveTo>
                  <a:pt x="257021" y="119179"/>
                </a:moveTo>
                <a:lnTo>
                  <a:pt x="251419" y="119179"/>
                </a:lnTo>
                <a:lnTo>
                  <a:pt x="247032" y="122289"/>
                </a:lnTo>
                <a:lnTo>
                  <a:pt x="243922" y="127284"/>
                </a:lnTo>
                <a:lnTo>
                  <a:pt x="241440" y="132268"/>
                </a:lnTo>
                <a:lnTo>
                  <a:pt x="238927" y="137891"/>
                </a:lnTo>
                <a:lnTo>
                  <a:pt x="236425" y="142885"/>
                </a:lnTo>
                <a:lnTo>
                  <a:pt x="233304" y="147252"/>
                </a:lnTo>
                <a:lnTo>
                  <a:pt x="230823" y="152246"/>
                </a:lnTo>
                <a:lnTo>
                  <a:pt x="227692" y="157241"/>
                </a:lnTo>
                <a:lnTo>
                  <a:pt x="225179" y="162225"/>
                </a:lnTo>
                <a:lnTo>
                  <a:pt x="222069" y="167220"/>
                </a:lnTo>
                <a:lnTo>
                  <a:pt x="215849" y="175973"/>
                </a:lnTo>
                <a:lnTo>
                  <a:pt x="212080" y="180947"/>
                </a:lnTo>
                <a:lnTo>
                  <a:pt x="208970" y="185313"/>
                </a:lnTo>
                <a:lnTo>
                  <a:pt x="201494" y="194067"/>
                </a:lnTo>
                <a:lnTo>
                  <a:pt x="192761" y="202171"/>
                </a:lnTo>
                <a:lnTo>
                  <a:pt x="188374" y="205909"/>
                </a:lnTo>
                <a:lnTo>
                  <a:pt x="184007" y="209019"/>
                </a:lnTo>
                <a:lnTo>
                  <a:pt x="175275" y="215899"/>
                </a:lnTo>
                <a:lnTo>
                  <a:pt x="138449" y="230244"/>
                </a:lnTo>
                <a:lnTo>
                  <a:pt x="116617" y="233982"/>
                </a:lnTo>
                <a:lnTo>
                  <a:pt x="197861" y="233982"/>
                </a:lnTo>
                <a:lnTo>
                  <a:pt x="201494" y="230872"/>
                </a:lnTo>
                <a:lnTo>
                  <a:pt x="205211" y="226485"/>
                </a:lnTo>
                <a:lnTo>
                  <a:pt x="209598" y="221511"/>
                </a:lnTo>
                <a:lnTo>
                  <a:pt x="211483" y="219009"/>
                </a:lnTo>
                <a:lnTo>
                  <a:pt x="215849" y="214035"/>
                </a:lnTo>
                <a:lnTo>
                  <a:pt x="219587" y="209648"/>
                </a:lnTo>
                <a:lnTo>
                  <a:pt x="238927" y="183460"/>
                </a:lnTo>
                <a:lnTo>
                  <a:pt x="245147" y="173471"/>
                </a:lnTo>
                <a:lnTo>
                  <a:pt x="248916" y="167220"/>
                </a:lnTo>
                <a:lnTo>
                  <a:pt x="252654" y="160351"/>
                </a:lnTo>
                <a:lnTo>
                  <a:pt x="255764" y="153503"/>
                </a:lnTo>
                <a:lnTo>
                  <a:pt x="259523" y="146623"/>
                </a:lnTo>
                <a:lnTo>
                  <a:pt x="262633" y="139754"/>
                </a:lnTo>
                <a:lnTo>
                  <a:pt x="265125" y="134152"/>
                </a:lnTo>
                <a:lnTo>
                  <a:pt x="265754" y="128530"/>
                </a:lnTo>
                <a:lnTo>
                  <a:pt x="262633" y="122917"/>
                </a:lnTo>
                <a:lnTo>
                  <a:pt x="257021" y="119179"/>
                </a:lnTo>
                <a:close/>
              </a:path>
              <a:path w="266065" h="271144">
                <a:moveTo>
                  <a:pt x="150940" y="151618"/>
                </a:moveTo>
                <a:lnTo>
                  <a:pt x="62953" y="151618"/>
                </a:lnTo>
                <a:lnTo>
                  <a:pt x="79791" y="155377"/>
                </a:lnTo>
                <a:lnTo>
                  <a:pt x="85434" y="156005"/>
                </a:lnTo>
                <a:lnTo>
                  <a:pt x="96649" y="156613"/>
                </a:lnTo>
                <a:lnTo>
                  <a:pt x="107863" y="157838"/>
                </a:lnTo>
                <a:lnTo>
                  <a:pt x="113507" y="157838"/>
                </a:lnTo>
                <a:lnTo>
                  <a:pt x="119098" y="157241"/>
                </a:lnTo>
                <a:lnTo>
                  <a:pt x="126606" y="156005"/>
                </a:lnTo>
                <a:lnTo>
                  <a:pt x="133475" y="155377"/>
                </a:lnTo>
                <a:lnTo>
                  <a:pt x="139705" y="154131"/>
                </a:lnTo>
                <a:lnTo>
                  <a:pt x="145317" y="153503"/>
                </a:lnTo>
                <a:lnTo>
                  <a:pt x="150940" y="151618"/>
                </a:lnTo>
                <a:close/>
              </a:path>
              <a:path w="266065" h="271144">
                <a:moveTo>
                  <a:pt x="215896" y="35559"/>
                </a:moveTo>
                <a:lnTo>
                  <a:pt x="144092" y="35559"/>
                </a:lnTo>
                <a:lnTo>
                  <a:pt x="149684" y="36176"/>
                </a:lnTo>
                <a:lnTo>
                  <a:pt x="155307" y="37433"/>
                </a:lnTo>
                <a:lnTo>
                  <a:pt x="172793" y="59893"/>
                </a:lnTo>
                <a:lnTo>
                  <a:pt x="172165" y="65505"/>
                </a:lnTo>
                <a:lnTo>
                  <a:pt x="170908" y="71736"/>
                </a:lnTo>
                <a:lnTo>
                  <a:pt x="167149" y="82971"/>
                </a:lnTo>
                <a:lnTo>
                  <a:pt x="164060" y="88594"/>
                </a:lnTo>
                <a:lnTo>
                  <a:pt x="161547" y="93588"/>
                </a:lnTo>
                <a:lnTo>
                  <a:pt x="158416" y="97955"/>
                </a:lnTo>
                <a:lnTo>
                  <a:pt x="154699" y="102939"/>
                </a:lnTo>
                <a:lnTo>
                  <a:pt x="150312" y="106687"/>
                </a:lnTo>
                <a:lnTo>
                  <a:pt x="145946" y="111043"/>
                </a:lnTo>
                <a:lnTo>
                  <a:pt x="141579" y="114813"/>
                </a:lnTo>
                <a:lnTo>
                  <a:pt x="137213" y="117923"/>
                </a:lnTo>
                <a:lnTo>
                  <a:pt x="130972" y="121032"/>
                </a:lnTo>
                <a:lnTo>
                  <a:pt x="127234" y="122289"/>
                </a:lnTo>
                <a:lnTo>
                  <a:pt x="120983" y="124792"/>
                </a:lnTo>
                <a:lnTo>
                  <a:pt x="115360" y="126048"/>
                </a:lnTo>
                <a:lnTo>
                  <a:pt x="109141" y="127284"/>
                </a:lnTo>
                <a:lnTo>
                  <a:pt x="194509" y="127284"/>
                </a:lnTo>
                <a:lnTo>
                  <a:pt x="195243" y="126655"/>
                </a:lnTo>
                <a:lnTo>
                  <a:pt x="202750" y="117923"/>
                </a:lnTo>
                <a:lnTo>
                  <a:pt x="205860" y="113556"/>
                </a:lnTo>
                <a:lnTo>
                  <a:pt x="208342" y="108562"/>
                </a:lnTo>
                <a:lnTo>
                  <a:pt x="211483" y="102939"/>
                </a:lnTo>
                <a:lnTo>
                  <a:pt x="221365" y="65505"/>
                </a:lnTo>
                <a:lnTo>
                  <a:pt x="221462" y="56783"/>
                </a:lnTo>
                <a:lnTo>
                  <a:pt x="220833" y="51139"/>
                </a:lnTo>
                <a:lnTo>
                  <a:pt x="219587" y="45537"/>
                </a:lnTo>
                <a:lnTo>
                  <a:pt x="217703" y="39915"/>
                </a:lnTo>
                <a:lnTo>
                  <a:pt x="215896" y="35559"/>
                </a:lnTo>
                <a:close/>
              </a:path>
            </a:pathLst>
          </a:custGeom>
          <a:solidFill>
            <a:srgbClr val="FFFFFF"/>
          </a:solidFill>
        </p:spPr>
        <p:txBody>
          <a:bodyPr wrap="square" lIns="0" tIns="0" rIns="0" bIns="0" rtlCol="0"/>
          <a:lstStyle/>
          <a:p>
            <a:endParaRPr/>
          </a:p>
        </p:txBody>
      </p:sp>
      <p:sp>
        <p:nvSpPr>
          <p:cNvPr id="42" name="object 42"/>
          <p:cNvSpPr/>
          <p:nvPr/>
        </p:nvSpPr>
        <p:spPr>
          <a:xfrm>
            <a:off x="8641371" y="1984073"/>
            <a:ext cx="338455" cy="269875"/>
          </a:xfrm>
          <a:custGeom>
            <a:avLst/>
            <a:gdLst/>
            <a:ahLst/>
            <a:cxnLst/>
            <a:rect l="l" t="t" r="r" b="b"/>
            <a:pathLst>
              <a:path w="338454" h="269875">
                <a:moveTo>
                  <a:pt x="254363" y="39318"/>
                </a:moveTo>
                <a:lnTo>
                  <a:pt x="180263" y="39318"/>
                </a:lnTo>
                <a:lnTo>
                  <a:pt x="185865" y="39925"/>
                </a:lnTo>
                <a:lnTo>
                  <a:pt x="191509" y="41799"/>
                </a:lnTo>
                <a:lnTo>
                  <a:pt x="197121" y="47422"/>
                </a:lnTo>
                <a:lnTo>
                  <a:pt x="200870" y="53642"/>
                </a:lnTo>
                <a:lnTo>
                  <a:pt x="201995" y="59286"/>
                </a:lnTo>
                <a:lnTo>
                  <a:pt x="202046" y="60521"/>
                </a:lnTo>
                <a:lnTo>
                  <a:pt x="201488" y="65516"/>
                </a:lnTo>
                <a:lnTo>
                  <a:pt x="198985" y="77379"/>
                </a:lnTo>
                <a:lnTo>
                  <a:pt x="198357" y="82981"/>
                </a:lnTo>
                <a:lnTo>
                  <a:pt x="195844" y="94217"/>
                </a:lnTo>
                <a:lnTo>
                  <a:pt x="193383" y="102321"/>
                </a:lnTo>
                <a:lnTo>
                  <a:pt x="191509" y="112310"/>
                </a:lnTo>
                <a:lnTo>
                  <a:pt x="188996" y="122289"/>
                </a:lnTo>
                <a:lnTo>
                  <a:pt x="186514" y="130393"/>
                </a:lnTo>
                <a:lnTo>
                  <a:pt x="184630" y="136037"/>
                </a:lnTo>
                <a:lnTo>
                  <a:pt x="182148" y="144142"/>
                </a:lnTo>
                <a:lnTo>
                  <a:pt x="179635" y="154131"/>
                </a:lnTo>
                <a:lnTo>
                  <a:pt x="177153" y="164738"/>
                </a:lnTo>
                <a:lnTo>
                  <a:pt x="175269" y="175334"/>
                </a:lnTo>
                <a:lnTo>
                  <a:pt x="169656" y="195931"/>
                </a:lnTo>
                <a:lnTo>
                  <a:pt x="167771" y="204056"/>
                </a:lnTo>
                <a:lnTo>
                  <a:pt x="167164" y="210276"/>
                </a:lnTo>
                <a:lnTo>
                  <a:pt x="165918" y="218380"/>
                </a:lnTo>
                <a:lnTo>
                  <a:pt x="165918" y="232129"/>
                </a:lnTo>
                <a:lnTo>
                  <a:pt x="167164" y="237102"/>
                </a:lnTo>
                <a:lnTo>
                  <a:pt x="168400" y="242746"/>
                </a:lnTo>
                <a:lnTo>
                  <a:pt x="200870" y="268934"/>
                </a:lnTo>
                <a:lnTo>
                  <a:pt x="206461" y="269562"/>
                </a:lnTo>
                <a:lnTo>
                  <a:pt x="212105" y="269562"/>
                </a:lnTo>
                <a:lnTo>
                  <a:pt x="249539" y="258327"/>
                </a:lnTo>
                <a:lnTo>
                  <a:pt x="263255" y="247709"/>
                </a:lnTo>
                <a:lnTo>
                  <a:pt x="271988" y="240233"/>
                </a:lnTo>
                <a:lnTo>
                  <a:pt x="275726" y="235867"/>
                </a:lnTo>
                <a:lnTo>
                  <a:pt x="276850" y="234642"/>
                </a:lnTo>
                <a:lnTo>
                  <a:pt x="232073" y="234642"/>
                </a:lnTo>
                <a:lnTo>
                  <a:pt x="226429" y="233992"/>
                </a:lnTo>
                <a:lnTo>
                  <a:pt x="222094" y="230883"/>
                </a:lnTo>
                <a:lnTo>
                  <a:pt x="219581" y="225888"/>
                </a:lnTo>
                <a:lnTo>
                  <a:pt x="219581" y="214674"/>
                </a:lnTo>
                <a:lnTo>
                  <a:pt x="220210" y="209019"/>
                </a:lnTo>
                <a:lnTo>
                  <a:pt x="223948" y="192193"/>
                </a:lnTo>
                <a:lnTo>
                  <a:pt x="225204" y="187198"/>
                </a:lnTo>
                <a:lnTo>
                  <a:pt x="227058" y="181575"/>
                </a:lnTo>
                <a:lnTo>
                  <a:pt x="228314" y="175984"/>
                </a:lnTo>
                <a:lnTo>
                  <a:pt x="229571" y="171596"/>
                </a:lnTo>
                <a:lnTo>
                  <a:pt x="230817" y="165994"/>
                </a:lnTo>
                <a:lnTo>
                  <a:pt x="233309" y="157241"/>
                </a:lnTo>
                <a:lnTo>
                  <a:pt x="235790" y="147252"/>
                </a:lnTo>
                <a:lnTo>
                  <a:pt x="238293" y="136645"/>
                </a:lnTo>
                <a:lnTo>
                  <a:pt x="240178" y="128540"/>
                </a:lnTo>
                <a:lnTo>
                  <a:pt x="242062" y="122917"/>
                </a:lnTo>
                <a:lnTo>
                  <a:pt x="244523" y="114813"/>
                </a:lnTo>
                <a:lnTo>
                  <a:pt x="247026" y="105452"/>
                </a:lnTo>
                <a:lnTo>
                  <a:pt x="248910" y="97347"/>
                </a:lnTo>
                <a:lnTo>
                  <a:pt x="250795" y="91075"/>
                </a:lnTo>
                <a:lnTo>
                  <a:pt x="252041" y="87369"/>
                </a:lnTo>
                <a:lnTo>
                  <a:pt x="253277" y="81097"/>
                </a:lnTo>
                <a:lnTo>
                  <a:pt x="254512" y="75495"/>
                </a:lnTo>
                <a:lnTo>
                  <a:pt x="255161" y="70510"/>
                </a:lnTo>
                <a:lnTo>
                  <a:pt x="255228" y="64259"/>
                </a:lnTo>
                <a:lnTo>
                  <a:pt x="255694" y="59893"/>
                </a:lnTo>
                <a:lnTo>
                  <a:pt x="255758" y="47422"/>
                </a:lnTo>
                <a:lnTo>
                  <a:pt x="254512" y="39925"/>
                </a:lnTo>
                <a:lnTo>
                  <a:pt x="254363" y="39318"/>
                </a:lnTo>
                <a:close/>
              </a:path>
              <a:path w="338454" h="269875">
                <a:moveTo>
                  <a:pt x="84800" y="2460"/>
                </a:moveTo>
                <a:lnTo>
                  <a:pt x="74811" y="3717"/>
                </a:lnTo>
                <a:lnTo>
                  <a:pt x="66706" y="8104"/>
                </a:lnTo>
                <a:lnTo>
                  <a:pt x="62319" y="14334"/>
                </a:lnTo>
                <a:lnTo>
                  <a:pt x="59838" y="25569"/>
                </a:lnTo>
                <a:lnTo>
                  <a:pt x="57953" y="31192"/>
                </a:lnTo>
                <a:lnTo>
                  <a:pt x="56728" y="36187"/>
                </a:lnTo>
                <a:lnTo>
                  <a:pt x="52958" y="47422"/>
                </a:lnTo>
                <a:lnTo>
                  <a:pt x="51733" y="53024"/>
                </a:lnTo>
                <a:lnTo>
                  <a:pt x="49848" y="60521"/>
                </a:lnTo>
                <a:lnTo>
                  <a:pt x="47995" y="68626"/>
                </a:lnTo>
                <a:lnTo>
                  <a:pt x="46110" y="74238"/>
                </a:lnTo>
                <a:lnTo>
                  <a:pt x="44864" y="79861"/>
                </a:lnTo>
                <a:lnTo>
                  <a:pt x="42979" y="84856"/>
                </a:lnTo>
                <a:lnTo>
                  <a:pt x="41723" y="90478"/>
                </a:lnTo>
                <a:lnTo>
                  <a:pt x="39870" y="96101"/>
                </a:lnTo>
                <a:lnTo>
                  <a:pt x="38634" y="101693"/>
                </a:lnTo>
                <a:lnTo>
                  <a:pt x="37377" y="106687"/>
                </a:lnTo>
                <a:lnTo>
                  <a:pt x="34247" y="117923"/>
                </a:lnTo>
                <a:lnTo>
                  <a:pt x="31765" y="126058"/>
                </a:lnTo>
                <a:lnTo>
                  <a:pt x="29880" y="133535"/>
                </a:lnTo>
                <a:lnTo>
                  <a:pt x="28027" y="139147"/>
                </a:lnTo>
                <a:lnTo>
                  <a:pt x="26770" y="144770"/>
                </a:lnTo>
                <a:lnTo>
                  <a:pt x="24886" y="150361"/>
                </a:lnTo>
                <a:lnTo>
                  <a:pt x="24257" y="156005"/>
                </a:lnTo>
                <a:lnTo>
                  <a:pt x="23001" y="160979"/>
                </a:lnTo>
                <a:lnTo>
                  <a:pt x="20519" y="172214"/>
                </a:lnTo>
                <a:lnTo>
                  <a:pt x="18666" y="177209"/>
                </a:lnTo>
                <a:lnTo>
                  <a:pt x="16781" y="182832"/>
                </a:lnTo>
                <a:lnTo>
                  <a:pt x="15525" y="188423"/>
                </a:lnTo>
                <a:lnTo>
                  <a:pt x="14279" y="193439"/>
                </a:lnTo>
                <a:lnTo>
                  <a:pt x="13022" y="199041"/>
                </a:lnTo>
                <a:lnTo>
                  <a:pt x="11158" y="204684"/>
                </a:lnTo>
                <a:lnTo>
                  <a:pt x="9284" y="209648"/>
                </a:lnTo>
                <a:lnTo>
                  <a:pt x="8049" y="215270"/>
                </a:lnTo>
                <a:lnTo>
                  <a:pt x="6174" y="220893"/>
                </a:lnTo>
                <a:lnTo>
                  <a:pt x="4918" y="226485"/>
                </a:lnTo>
                <a:lnTo>
                  <a:pt x="3064" y="233992"/>
                </a:lnTo>
                <a:lnTo>
                  <a:pt x="1180" y="242118"/>
                </a:lnTo>
                <a:lnTo>
                  <a:pt x="69" y="247709"/>
                </a:lnTo>
                <a:lnTo>
                  <a:pt x="0" y="248966"/>
                </a:lnTo>
                <a:lnTo>
                  <a:pt x="551" y="255217"/>
                </a:lnTo>
                <a:lnTo>
                  <a:pt x="4289" y="260829"/>
                </a:lnTo>
                <a:lnTo>
                  <a:pt x="9284" y="263321"/>
                </a:lnTo>
                <a:lnTo>
                  <a:pt x="17409" y="264567"/>
                </a:lnTo>
                <a:lnTo>
                  <a:pt x="26770" y="265175"/>
                </a:lnTo>
                <a:lnTo>
                  <a:pt x="34875" y="264567"/>
                </a:lnTo>
                <a:lnTo>
                  <a:pt x="53586" y="243343"/>
                </a:lnTo>
                <a:lnTo>
                  <a:pt x="55471" y="237102"/>
                </a:lnTo>
                <a:lnTo>
                  <a:pt x="56728" y="230254"/>
                </a:lnTo>
                <a:lnTo>
                  <a:pt x="58602" y="222150"/>
                </a:lnTo>
                <a:lnTo>
                  <a:pt x="60434" y="216506"/>
                </a:lnTo>
                <a:lnTo>
                  <a:pt x="62319" y="208402"/>
                </a:lnTo>
                <a:lnTo>
                  <a:pt x="64832" y="199041"/>
                </a:lnTo>
                <a:lnTo>
                  <a:pt x="67335" y="190936"/>
                </a:lnTo>
                <a:lnTo>
                  <a:pt x="71052" y="174099"/>
                </a:lnTo>
                <a:lnTo>
                  <a:pt x="73565" y="165994"/>
                </a:lnTo>
                <a:lnTo>
                  <a:pt x="76067" y="156613"/>
                </a:lnTo>
                <a:lnTo>
                  <a:pt x="77921" y="148508"/>
                </a:lnTo>
                <a:lnTo>
                  <a:pt x="84800" y="127912"/>
                </a:lnTo>
                <a:lnTo>
                  <a:pt x="92276" y="112928"/>
                </a:lnTo>
                <a:lnTo>
                  <a:pt x="96014" y="107944"/>
                </a:lnTo>
                <a:lnTo>
                  <a:pt x="102266" y="97955"/>
                </a:lnTo>
                <a:lnTo>
                  <a:pt x="109742" y="89201"/>
                </a:lnTo>
                <a:lnTo>
                  <a:pt x="114129" y="84856"/>
                </a:lnTo>
                <a:lnTo>
                  <a:pt x="121605" y="76123"/>
                </a:lnTo>
                <a:lnTo>
                  <a:pt x="125972" y="71736"/>
                </a:lnTo>
                <a:lnTo>
                  <a:pt x="129604" y="68626"/>
                </a:lnTo>
                <a:lnTo>
                  <a:pt x="99784" y="68626"/>
                </a:lnTo>
                <a:lnTo>
                  <a:pt x="99124" y="67997"/>
                </a:lnTo>
                <a:lnTo>
                  <a:pt x="99784" y="64259"/>
                </a:lnTo>
                <a:lnTo>
                  <a:pt x="101009" y="58657"/>
                </a:lnTo>
                <a:lnTo>
                  <a:pt x="102894" y="53024"/>
                </a:lnTo>
                <a:lnTo>
                  <a:pt x="104150" y="47422"/>
                </a:lnTo>
                <a:lnTo>
                  <a:pt x="106004" y="42407"/>
                </a:lnTo>
                <a:lnTo>
                  <a:pt x="107281" y="36815"/>
                </a:lnTo>
                <a:lnTo>
                  <a:pt x="109113" y="31192"/>
                </a:lnTo>
                <a:lnTo>
                  <a:pt x="110370" y="26826"/>
                </a:lnTo>
                <a:lnTo>
                  <a:pt x="111627" y="20606"/>
                </a:lnTo>
                <a:lnTo>
                  <a:pt x="110370" y="13078"/>
                </a:lnTo>
                <a:lnTo>
                  <a:pt x="104150" y="6858"/>
                </a:lnTo>
                <a:lnTo>
                  <a:pt x="94789" y="3717"/>
                </a:lnTo>
                <a:lnTo>
                  <a:pt x="84800" y="2460"/>
                </a:lnTo>
                <a:close/>
              </a:path>
              <a:path w="338454" h="269875">
                <a:moveTo>
                  <a:pt x="325034" y="119179"/>
                </a:moveTo>
                <a:lnTo>
                  <a:pt x="319432" y="122917"/>
                </a:lnTo>
                <a:lnTo>
                  <a:pt x="316301" y="127912"/>
                </a:lnTo>
                <a:lnTo>
                  <a:pt x="314416" y="133535"/>
                </a:lnTo>
                <a:lnTo>
                  <a:pt x="312563" y="138519"/>
                </a:lnTo>
                <a:lnTo>
                  <a:pt x="310050" y="144142"/>
                </a:lnTo>
                <a:lnTo>
                  <a:pt x="305055" y="154131"/>
                </a:lnTo>
                <a:lnTo>
                  <a:pt x="301956" y="159722"/>
                </a:lnTo>
                <a:lnTo>
                  <a:pt x="298207" y="165345"/>
                </a:lnTo>
                <a:lnTo>
                  <a:pt x="296333" y="168455"/>
                </a:lnTo>
                <a:lnTo>
                  <a:pt x="292584" y="174099"/>
                </a:lnTo>
                <a:lnTo>
                  <a:pt x="286972" y="183460"/>
                </a:lnTo>
                <a:lnTo>
                  <a:pt x="283234" y="189051"/>
                </a:lnTo>
                <a:lnTo>
                  <a:pt x="280124" y="193439"/>
                </a:lnTo>
                <a:lnTo>
                  <a:pt x="275726" y="198412"/>
                </a:lnTo>
                <a:lnTo>
                  <a:pt x="272648" y="202800"/>
                </a:lnTo>
                <a:lnTo>
                  <a:pt x="268878" y="207773"/>
                </a:lnTo>
                <a:lnTo>
                  <a:pt x="265747" y="212161"/>
                </a:lnTo>
                <a:lnTo>
                  <a:pt x="257643" y="220265"/>
                </a:lnTo>
                <a:lnTo>
                  <a:pt x="232073" y="234642"/>
                </a:lnTo>
                <a:lnTo>
                  <a:pt x="276850" y="234642"/>
                </a:lnTo>
                <a:lnTo>
                  <a:pt x="282606" y="228370"/>
                </a:lnTo>
                <a:lnTo>
                  <a:pt x="286344" y="224003"/>
                </a:lnTo>
                <a:lnTo>
                  <a:pt x="290731" y="218380"/>
                </a:lnTo>
                <a:lnTo>
                  <a:pt x="294448" y="213386"/>
                </a:lnTo>
                <a:lnTo>
                  <a:pt x="296961" y="210276"/>
                </a:lnTo>
                <a:lnTo>
                  <a:pt x="300720" y="204684"/>
                </a:lnTo>
                <a:lnTo>
                  <a:pt x="306940" y="194695"/>
                </a:lnTo>
                <a:lnTo>
                  <a:pt x="310050" y="189051"/>
                </a:lnTo>
                <a:lnTo>
                  <a:pt x="311327" y="185313"/>
                </a:lnTo>
                <a:lnTo>
                  <a:pt x="317557" y="174099"/>
                </a:lnTo>
                <a:lnTo>
                  <a:pt x="319432" y="170340"/>
                </a:lnTo>
                <a:lnTo>
                  <a:pt x="323149" y="164738"/>
                </a:lnTo>
                <a:lnTo>
                  <a:pt x="325662" y="159722"/>
                </a:lnTo>
                <a:lnTo>
                  <a:pt x="328793" y="154759"/>
                </a:lnTo>
                <a:lnTo>
                  <a:pt x="331306" y="149733"/>
                </a:lnTo>
                <a:lnTo>
                  <a:pt x="333766" y="144142"/>
                </a:lnTo>
                <a:lnTo>
                  <a:pt x="336269" y="139147"/>
                </a:lnTo>
                <a:lnTo>
                  <a:pt x="338154" y="133535"/>
                </a:lnTo>
                <a:lnTo>
                  <a:pt x="338154" y="127284"/>
                </a:lnTo>
                <a:lnTo>
                  <a:pt x="333138" y="121032"/>
                </a:lnTo>
                <a:lnTo>
                  <a:pt x="325034" y="119179"/>
                </a:lnTo>
                <a:close/>
              </a:path>
              <a:path w="338454" h="269875">
                <a:moveTo>
                  <a:pt x="209592" y="0"/>
                </a:moveTo>
                <a:lnTo>
                  <a:pt x="195247" y="0"/>
                </a:lnTo>
                <a:lnTo>
                  <a:pt x="187739" y="1235"/>
                </a:lnTo>
                <a:lnTo>
                  <a:pt x="179635" y="3120"/>
                </a:lnTo>
                <a:lnTo>
                  <a:pt x="174043" y="4973"/>
                </a:lnTo>
                <a:lnTo>
                  <a:pt x="169028" y="6858"/>
                </a:lnTo>
                <a:lnTo>
                  <a:pt x="164054" y="9968"/>
                </a:lnTo>
                <a:lnTo>
                  <a:pt x="159039" y="12449"/>
                </a:lnTo>
                <a:lnTo>
                  <a:pt x="154075" y="15580"/>
                </a:lnTo>
                <a:lnTo>
                  <a:pt x="141573" y="25569"/>
                </a:lnTo>
                <a:lnTo>
                  <a:pt x="133479" y="33674"/>
                </a:lnTo>
                <a:lnTo>
                  <a:pt x="129081" y="37443"/>
                </a:lnTo>
                <a:lnTo>
                  <a:pt x="120977" y="44291"/>
                </a:lnTo>
                <a:lnTo>
                  <a:pt x="116611" y="48029"/>
                </a:lnTo>
                <a:lnTo>
                  <a:pt x="109113" y="56783"/>
                </a:lnTo>
                <a:lnTo>
                  <a:pt x="106004" y="61118"/>
                </a:lnTo>
                <a:lnTo>
                  <a:pt x="102266" y="65516"/>
                </a:lnTo>
                <a:lnTo>
                  <a:pt x="99784" y="68626"/>
                </a:lnTo>
                <a:lnTo>
                  <a:pt x="129604" y="68626"/>
                </a:lnTo>
                <a:lnTo>
                  <a:pt x="130338" y="67997"/>
                </a:lnTo>
                <a:lnTo>
                  <a:pt x="134725" y="64888"/>
                </a:lnTo>
                <a:lnTo>
                  <a:pt x="144714" y="58008"/>
                </a:lnTo>
                <a:lnTo>
                  <a:pt x="149049" y="54270"/>
                </a:lnTo>
                <a:lnTo>
                  <a:pt x="154075" y="50532"/>
                </a:lnTo>
                <a:lnTo>
                  <a:pt x="180263" y="39318"/>
                </a:lnTo>
                <a:lnTo>
                  <a:pt x="254363" y="39318"/>
                </a:lnTo>
                <a:lnTo>
                  <a:pt x="252669" y="32417"/>
                </a:lnTo>
                <a:lnTo>
                  <a:pt x="226429" y="2460"/>
                </a:lnTo>
                <a:lnTo>
                  <a:pt x="219581" y="1235"/>
                </a:lnTo>
                <a:lnTo>
                  <a:pt x="209592" y="0"/>
                </a:lnTo>
                <a:close/>
              </a:path>
            </a:pathLst>
          </a:custGeom>
          <a:solidFill>
            <a:srgbClr val="FFFFFF"/>
          </a:solidFill>
        </p:spPr>
        <p:txBody>
          <a:bodyPr wrap="square" lIns="0" tIns="0" rIns="0" bIns="0" rtlCol="0"/>
          <a:lstStyle/>
          <a:p>
            <a:endParaRPr/>
          </a:p>
        </p:txBody>
      </p:sp>
      <p:pic>
        <p:nvPicPr>
          <p:cNvPr id="43" name="Imag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599" y="7868692"/>
            <a:ext cx="3648141" cy="2432094"/>
          </a:xfrm>
          <a:prstGeom prst="rect">
            <a:avLst/>
          </a:prstGeom>
        </p:spPr>
      </p:pic>
    </p:spTree>
    <p:extLst>
      <p:ext uri="{BB962C8B-B14F-4D97-AF65-F5344CB8AC3E}">
        <p14:creationId xmlns:p14="http://schemas.microsoft.com/office/powerpoint/2010/main" val="57593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lipse 43"/>
          <p:cNvSpPr/>
          <p:nvPr/>
        </p:nvSpPr>
        <p:spPr>
          <a:xfrm>
            <a:off x="12321400" y="6531155"/>
            <a:ext cx="7210837" cy="930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p:nvPr/>
        </p:nvSpPr>
        <p:spPr>
          <a:xfrm>
            <a:off x="406135" y="378803"/>
            <a:ext cx="18200123" cy="830997"/>
          </a:xfrm>
          <a:prstGeom prst="rect">
            <a:avLst/>
          </a:prstGeom>
        </p:spPr>
        <p:txBody>
          <a:bodyPr vert="horz" wrap="square" lIns="0" tIns="0" rIns="0" bIns="0" rtlCol="0">
            <a:spAutoFit/>
          </a:bodyPr>
          <a:lstStyle/>
          <a:p>
            <a:pPr marL="12700" algn="ctr">
              <a:lnSpc>
                <a:spcPct val="100000"/>
              </a:lnSpc>
            </a:pPr>
            <a:r>
              <a:rPr lang="fr-FR" sz="5400" b="1" spc="15" dirty="0" smtClean="0">
                <a:solidFill>
                  <a:srgbClr val="244085"/>
                </a:solidFill>
                <a:latin typeface="Tahoma"/>
                <a:cs typeface="Tahoma"/>
              </a:rPr>
              <a:t>PROFESSIONNELS PRESENTS</a:t>
            </a:r>
            <a:endParaRPr sz="5400" dirty="0">
              <a:latin typeface="Tahoma"/>
              <a:cs typeface="Tahoma"/>
            </a:endParaRPr>
          </a:p>
        </p:txBody>
      </p:sp>
      <p:sp>
        <p:nvSpPr>
          <p:cNvPr id="3" name="object 3"/>
          <p:cNvSpPr/>
          <p:nvPr/>
        </p:nvSpPr>
        <p:spPr>
          <a:xfrm>
            <a:off x="18060747" y="10519636"/>
            <a:ext cx="212090" cy="76200"/>
          </a:xfrm>
          <a:custGeom>
            <a:avLst/>
            <a:gdLst/>
            <a:ahLst/>
            <a:cxnLst/>
            <a:rect l="l" t="t" r="r" b="b"/>
            <a:pathLst>
              <a:path w="212090" h="76200">
                <a:moveTo>
                  <a:pt x="0" y="76200"/>
                </a:moveTo>
                <a:lnTo>
                  <a:pt x="212087" y="76200"/>
                </a:lnTo>
                <a:lnTo>
                  <a:pt x="212087" y="0"/>
                </a:lnTo>
                <a:lnTo>
                  <a:pt x="0" y="0"/>
                </a:lnTo>
                <a:lnTo>
                  <a:pt x="0" y="76200"/>
                </a:lnTo>
                <a:close/>
              </a:path>
            </a:pathLst>
          </a:custGeom>
          <a:solidFill>
            <a:srgbClr val="244085"/>
          </a:solidFill>
        </p:spPr>
        <p:txBody>
          <a:bodyPr wrap="square" lIns="0" tIns="0" rIns="0" bIns="0" rtlCol="0"/>
          <a:lstStyle/>
          <a:p>
            <a:endParaRPr/>
          </a:p>
        </p:txBody>
      </p:sp>
      <p:sp>
        <p:nvSpPr>
          <p:cNvPr id="4" name="object 4"/>
          <p:cNvSpPr/>
          <p:nvPr/>
        </p:nvSpPr>
        <p:spPr>
          <a:xfrm>
            <a:off x="18060747" y="10293576"/>
            <a:ext cx="83185" cy="226060"/>
          </a:xfrm>
          <a:custGeom>
            <a:avLst/>
            <a:gdLst/>
            <a:ahLst/>
            <a:cxnLst/>
            <a:rect l="l" t="t" r="r" b="b"/>
            <a:pathLst>
              <a:path w="83184" h="226059">
                <a:moveTo>
                  <a:pt x="0" y="226059"/>
                </a:moveTo>
                <a:lnTo>
                  <a:pt x="83096" y="226059"/>
                </a:lnTo>
                <a:lnTo>
                  <a:pt x="83096" y="0"/>
                </a:lnTo>
                <a:lnTo>
                  <a:pt x="0" y="0"/>
                </a:lnTo>
                <a:lnTo>
                  <a:pt x="0" y="226059"/>
                </a:lnTo>
                <a:close/>
              </a:path>
            </a:pathLst>
          </a:custGeom>
          <a:solidFill>
            <a:srgbClr val="244085"/>
          </a:solidFill>
        </p:spPr>
        <p:txBody>
          <a:bodyPr wrap="square" lIns="0" tIns="0" rIns="0" bIns="0" rtlCol="0"/>
          <a:lstStyle/>
          <a:p>
            <a:endParaRPr/>
          </a:p>
        </p:txBody>
      </p:sp>
      <p:sp>
        <p:nvSpPr>
          <p:cNvPr id="5" name="object 5"/>
          <p:cNvSpPr/>
          <p:nvPr/>
        </p:nvSpPr>
        <p:spPr>
          <a:xfrm>
            <a:off x="18201164" y="10293505"/>
            <a:ext cx="71755" cy="128270"/>
          </a:xfrm>
          <a:custGeom>
            <a:avLst/>
            <a:gdLst/>
            <a:ahLst/>
            <a:cxnLst/>
            <a:rect l="l" t="t" r="r" b="b"/>
            <a:pathLst>
              <a:path w="71755" h="128270">
                <a:moveTo>
                  <a:pt x="71673" y="0"/>
                </a:moveTo>
                <a:lnTo>
                  <a:pt x="0" y="0"/>
                </a:lnTo>
                <a:lnTo>
                  <a:pt x="0" y="70940"/>
                </a:lnTo>
                <a:lnTo>
                  <a:pt x="35831" y="70940"/>
                </a:lnTo>
                <a:lnTo>
                  <a:pt x="35831" y="128236"/>
                </a:lnTo>
                <a:lnTo>
                  <a:pt x="71673" y="128236"/>
                </a:lnTo>
                <a:lnTo>
                  <a:pt x="71673" y="0"/>
                </a:lnTo>
                <a:close/>
              </a:path>
            </a:pathLst>
          </a:custGeom>
          <a:solidFill>
            <a:srgbClr val="F36F21"/>
          </a:solidFill>
        </p:spPr>
        <p:txBody>
          <a:bodyPr wrap="square" lIns="0" tIns="0" rIns="0" bIns="0" rtlCol="0"/>
          <a:lstStyle/>
          <a:p>
            <a:endParaRPr/>
          </a:p>
        </p:txBody>
      </p:sp>
      <p:sp>
        <p:nvSpPr>
          <p:cNvPr id="6" name="object 6"/>
          <p:cNvSpPr/>
          <p:nvPr/>
        </p:nvSpPr>
        <p:spPr>
          <a:xfrm>
            <a:off x="18762487" y="10519617"/>
            <a:ext cx="261620" cy="76200"/>
          </a:xfrm>
          <a:custGeom>
            <a:avLst/>
            <a:gdLst/>
            <a:ahLst/>
            <a:cxnLst/>
            <a:rect l="l" t="t" r="r" b="b"/>
            <a:pathLst>
              <a:path w="261619" h="76200">
                <a:moveTo>
                  <a:pt x="0" y="76200"/>
                </a:moveTo>
                <a:lnTo>
                  <a:pt x="261552" y="76200"/>
                </a:lnTo>
                <a:lnTo>
                  <a:pt x="261552" y="0"/>
                </a:lnTo>
                <a:lnTo>
                  <a:pt x="0" y="0"/>
                </a:lnTo>
                <a:lnTo>
                  <a:pt x="0" y="76200"/>
                </a:lnTo>
                <a:close/>
              </a:path>
            </a:pathLst>
          </a:custGeom>
          <a:solidFill>
            <a:srgbClr val="244085"/>
          </a:solidFill>
        </p:spPr>
        <p:txBody>
          <a:bodyPr wrap="square" lIns="0" tIns="0" rIns="0" bIns="0" rtlCol="0"/>
          <a:lstStyle/>
          <a:p>
            <a:endParaRPr/>
          </a:p>
        </p:txBody>
      </p:sp>
      <p:sp>
        <p:nvSpPr>
          <p:cNvPr id="7" name="object 7"/>
          <p:cNvSpPr/>
          <p:nvPr/>
        </p:nvSpPr>
        <p:spPr>
          <a:xfrm>
            <a:off x="18762487" y="10293557"/>
            <a:ext cx="83185" cy="226060"/>
          </a:xfrm>
          <a:custGeom>
            <a:avLst/>
            <a:gdLst/>
            <a:ahLst/>
            <a:cxnLst/>
            <a:rect l="l" t="t" r="r" b="b"/>
            <a:pathLst>
              <a:path w="83184" h="226059">
                <a:moveTo>
                  <a:pt x="0" y="226060"/>
                </a:moveTo>
                <a:lnTo>
                  <a:pt x="83149" y="226060"/>
                </a:lnTo>
                <a:lnTo>
                  <a:pt x="83149" y="0"/>
                </a:lnTo>
                <a:lnTo>
                  <a:pt x="0" y="0"/>
                </a:lnTo>
                <a:lnTo>
                  <a:pt x="0" y="226060"/>
                </a:lnTo>
                <a:close/>
              </a:path>
            </a:pathLst>
          </a:custGeom>
          <a:solidFill>
            <a:srgbClr val="244085"/>
          </a:solidFill>
        </p:spPr>
        <p:txBody>
          <a:bodyPr wrap="square" lIns="0" tIns="0" rIns="0" bIns="0" rtlCol="0"/>
          <a:lstStyle/>
          <a:p>
            <a:endParaRPr/>
          </a:p>
        </p:txBody>
      </p:sp>
      <p:sp>
        <p:nvSpPr>
          <p:cNvPr id="8" name="object 8"/>
          <p:cNvSpPr/>
          <p:nvPr/>
        </p:nvSpPr>
        <p:spPr>
          <a:xfrm>
            <a:off x="18940912" y="10293491"/>
            <a:ext cx="83185" cy="226695"/>
          </a:xfrm>
          <a:custGeom>
            <a:avLst/>
            <a:gdLst/>
            <a:ahLst/>
            <a:cxnLst/>
            <a:rect l="l" t="t" r="r" b="b"/>
            <a:pathLst>
              <a:path w="83184" h="226695">
                <a:moveTo>
                  <a:pt x="83128" y="0"/>
                </a:moveTo>
                <a:lnTo>
                  <a:pt x="0" y="0"/>
                </a:lnTo>
                <a:lnTo>
                  <a:pt x="0" y="226349"/>
                </a:lnTo>
                <a:lnTo>
                  <a:pt x="83128" y="226349"/>
                </a:lnTo>
                <a:lnTo>
                  <a:pt x="83128" y="0"/>
                </a:lnTo>
                <a:close/>
              </a:path>
            </a:pathLst>
          </a:custGeom>
          <a:solidFill>
            <a:srgbClr val="244085"/>
          </a:solidFill>
        </p:spPr>
        <p:txBody>
          <a:bodyPr wrap="square" lIns="0" tIns="0" rIns="0" bIns="0" rtlCol="0"/>
          <a:lstStyle/>
          <a:p>
            <a:endParaRPr/>
          </a:p>
        </p:txBody>
      </p:sp>
      <p:sp>
        <p:nvSpPr>
          <p:cNvPr id="9" name="object 9"/>
          <p:cNvSpPr/>
          <p:nvPr/>
        </p:nvSpPr>
        <p:spPr>
          <a:xfrm>
            <a:off x="19099241" y="10368971"/>
            <a:ext cx="83185" cy="227329"/>
          </a:xfrm>
          <a:custGeom>
            <a:avLst/>
            <a:gdLst/>
            <a:ahLst/>
            <a:cxnLst/>
            <a:rect l="l" t="t" r="r" b="b"/>
            <a:pathLst>
              <a:path w="83184" h="227329">
                <a:moveTo>
                  <a:pt x="0" y="227329"/>
                </a:moveTo>
                <a:lnTo>
                  <a:pt x="83117" y="227329"/>
                </a:lnTo>
                <a:lnTo>
                  <a:pt x="83117" y="0"/>
                </a:lnTo>
                <a:lnTo>
                  <a:pt x="0" y="0"/>
                </a:lnTo>
                <a:lnTo>
                  <a:pt x="0" y="227329"/>
                </a:lnTo>
                <a:close/>
              </a:path>
            </a:pathLst>
          </a:custGeom>
          <a:solidFill>
            <a:srgbClr val="244085"/>
          </a:solidFill>
        </p:spPr>
        <p:txBody>
          <a:bodyPr wrap="square" lIns="0" tIns="0" rIns="0" bIns="0" rtlCol="0"/>
          <a:lstStyle/>
          <a:p>
            <a:endParaRPr/>
          </a:p>
        </p:txBody>
      </p:sp>
      <p:sp>
        <p:nvSpPr>
          <p:cNvPr id="10" name="object 10"/>
          <p:cNvSpPr/>
          <p:nvPr/>
        </p:nvSpPr>
        <p:spPr>
          <a:xfrm>
            <a:off x="19099241" y="10294041"/>
            <a:ext cx="261620" cy="74930"/>
          </a:xfrm>
          <a:custGeom>
            <a:avLst/>
            <a:gdLst/>
            <a:ahLst/>
            <a:cxnLst/>
            <a:rect l="l" t="t" r="r" b="b"/>
            <a:pathLst>
              <a:path w="261619" h="74929">
                <a:moveTo>
                  <a:pt x="0" y="74930"/>
                </a:moveTo>
                <a:lnTo>
                  <a:pt x="261531" y="74930"/>
                </a:lnTo>
                <a:lnTo>
                  <a:pt x="261531" y="0"/>
                </a:lnTo>
                <a:lnTo>
                  <a:pt x="0" y="0"/>
                </a:lnTo>
                <a:lnTo>
                  <a:pt x="0" y="74930"/>
                </a:lnTo>
                <a:close/>
              </a:path>
            </a:pathLst>
          </a:custGeom>
          <a:solidFill>
            <a:srgbClr val="244085"/>
          </a:solidFill>
        </p:spPr>
        <p:txBody>
          <a:bodyPr wrap="square" lIns="0" tIns="0" rIns="0" bIns="0" rtlCol="0"/>
          <a:lstStyle/>
          <a:p>
            <a:endParaRPr/>
          </a:p>
        </p:txBody>
      </p:sp>
      <p:sp>
        <p:nvSpPr>
          <p:cNvPr id="11" name="object 11"/>
          <p:cNvSpPr/>
          <p:nvPr/>
        </p:nvSpPr>
        <p:spPr>
          <a:xfrm>
            <a:off x="19277645" y="10369419"/>
            <a:ext cx="83185" cy="91440"/>
          </a:xfrm>
          <a:custGeom>
            <a:avLst/>
            <a:gdLst/>
            <a:ahLst/>
            <a:cxnLst/>
            <a:rect l="l" t="t" r="r" b="b"/>
            <a:pathLst>
              <a:path w="83184" h="91440">
                <a:moveTo>
                  <a:pt x="83128" y="0"/>
                </a:moveTo>
                <a:lnTo>
                  <a:pt x="0" y="0"/>
                </a:lnTo>
                <a:lnTo>
                  <a:pt x="0" y="90991"/>
                </a:lnTo>
                <a:lnTo>
                  <a:pt x="83128" y="90991"/>
                </a:lnTo>
                <a:lnTo>
                  <a:pt x="83128" y="0"/>
                </a:lnTo>
                <a:close/>
              </a:path>
            </a:pathLst>
          </a:custGeom>
          <a:solidFill>
            <a:srgbClr val="244085"/>
          </a:solidFill>
        </p:spPr>
        <p:txBody>
          <a:bodyPr wrap="square" lIns="0" tIns="0" rIns="0" bIns="0" rtlCol="0"/>
          <a:lstStyle/>
          <a:p>
            <a:endParaRPr/>
          </a:p>
        </p:txBody>
      </p:sp>
      <p:sp>
        <p:nvSpPr>
          <p:cNvPr id="12" name="object 12"/>
          <p:cNvSpPr/>
          <p:nvPr/>
        </p:nvSpPr>
        <p:spPr>
          <a:xfrm>
            <a:off x="18432764" y="10519553"/>
            <a:ext cx="249554" cy="76200"/>
          </a:xfrm>
          <a:custGeom>
            <a:avLst/>
            <a:gdLst/>
            <a:ahLst/>
            <a:cxnLst/>
            <a:rect l="l" t="t" r="r" b="b"/>
            <a:pathLst>
              <a:path w="249555" h="76200">
                <a:moveTo>
                  <a:pt x="0" y="76199"/>
                </a:moveTo>
                <a:lnTo>
                  <a:pt x="249468" y="76199"/>
                </a:lnTo>
                <a:lnTo>
                  <a:pt x="249468" y="0"/>
                </a:lnTo>
                <a:lnTo>
                  <a:pt x="0" y="0"/>
                </a:lnTo>
                <a:lnTo>
                  <a:pt x="0" y="76199"/>
                </a:lnTo>
                <a:close/>
              </a:path>
            </a:pathLst>
          </a:custGeom>
          <a:solidFill>
            <a:srgbClr val="244085"/>
          </a:solidFill>
        </p:spPr>
        <p:txBody>
          <a:bodyPr wrap="square" lIns="0" tIns="0" rIns="0" bIns="0" rtlCol="0"/>
          <a:lstStyle/>
          <a:p>
            <a:endParaRPr/>
          </a:p>
        </p:txBody>
      </p:sp>
      <p:sp>
        <p:nvSpPr>
          <p:cNvPr id="13" name="object 13"/>
          <p:cNvSpPr/>
          <p:nvPr/>
        </p:nvSpPr>
        <p:spPr>
          <a:xfrm>
            <a:off x="18432764" y="10497963"/>
            <a:ext cx="83185" cy="0"/>
          </a:xfrm>
          <a:custGeom>
            <a:avLst/>
            <a:gdLst/>
            <a:ahLst/>
            <a:cxnLst/>
            <a:rect l="l" t="t" r="r" b="b"/>
            <a:pathLst>
              <a:path w="83184">
                <a:moveTo>
                  <a:pt x="0" y="0"/>
                </a:moveTo>
                <a:lnTo>
                  <a:pt x="83180" y="0"/>
                </a:lnTo>
              </a:path>
            </a:pathLst>
          </a:custGeom>
          <a:ln w="43179">
            <a:solidFill>
              <a:srgbClr val="244085"/>
            </a:solidFill>
          </a:ln>
        </p:spPr>
        <p:txBody>
          <a:bodyPr wrap="square" lIns="0" tIns="0" rIns="0" bIns="0" rtlCol="0"/>
          <a:lstStyle/>
          <a:p>
            <a:endParaRPr/>
          </a:p>
        </p:txBody>
      </p:sp>
      <p:sp>
        <p:nvSpPr>
          <p:cNvPr id="14" name="object 14"/>
          <p:cNvSpPr/>
          <p:nvPr/>
        </p:nvSpPr>
        <p:spPr>
          <a:xfrm>
            <a:off x="18432764" y="10412872"/>
            <a:ext cx="249554" cy="63500"/>
          </a:xfrm>
          <a:custGeom>
            <a:avLst/>
            <a:gdLst/>
            <a:ahLst/>
            <a:cxnLst/>
            <a:rect l="l" t="t" r="r" b="b"/>
            <a:pathLst>
              <a:path w="249555" h="63500">
                <a:moveTo>
                  <a:pt x="0" y="63500"/>
                </a:moveTo>
                <a:lnTo>
                  <a:pt x="249468" y="63500"/>
                </a:lnTo>
                <a:lnTo>
                  <a:pt x="249468" y="0"/>
                </a:lnTo>
                <a:lnTo>
                  <a:pt x="0" y="0"/>
                </a:lnTo>
                <a:lnTo>
                  <a:pt x="0" y="63500"/>
                </a:lnTo>
                <a:close/>
              </a:path>
            </a:pathLst>
          </a:custGeom>
          <a:solidFill>
            <a:srgbClr val="244085"/>
          </a:solidFill>
        </p:spPr>
        <p:txBody>
          <a:bodyPr wrap="square" lIns="0" tIns="0" rIns="0" bIns="0" rtlCol="0"/>
          <a:lstStyle/>
          <a:p>
            <a:endParaRPr/>
          </a:p>
        </p:txBody>
      </p:sp>
      <p:sp>
        <p:nvSpPr>
          <p:cNvPr id="15" name="object 15"/>
          <p:cNvSpPr/>
          <p:nvPr/>
        </p:nvSpPr>
        <p:spPr>
          <a:xfrm>
            <a:off x="18432764" y="10385567"/>
            <a:ext cx="83185" cy="0"/>
          </a:xfrm>
          <a:custGeom>
            <a:avLst/>
            <a:gdLst/>
            <a:ahLst/>
            <a:cxnLst/>
            <a:rect l="l" t="t" r="r" b="b"/>
            <a:pathLst>
              <a:path w="83184">
                <a:moveTo>
                  <a:pt x="0" y="0"/>
                </a:moveTo>
                <a:lnTo>
                  <a:pt x="83180" y="0"/>
                </a:lnTo>
              </a:path>
            </a:pathLst>
          </a:custGeom>
          <a:ln w="54610">
            <a:solidFill>
              <a:srgbClr val="244085"/>
            </a:solidFill>
          </a:ln>
        </p:spPr>
        <p:txBody>
          <a:bodyPr wrap="square" lIns="0" tIns="0" rIns="0" bIns="0" rtlCol="0"/>
          <a:lstStyle/>
          <a:p>
            <a:endParaRPr/>
          </a:p>
        </p:txBody>
      </p:sp>
      <p:sp>
        <p:nvSpPr>
          <p:cNvPr id="16" name="object 16"/>
          <p:cNvSpPr/>
          <p:nvPr/>
        </p:nvSpPr>
        <p:spPr>
          <a:xfrm>
            <a:off x="18432764" y="10293492"/>
            <a:ext cx="249554" cy="64769"/>
          </a:xfrm>
          <a:custGeom>
            <a:avLst/>
            <a:gdLst/>
            <a:ahLst/>
            <a:cxnLst/>
            <a:rect l="l" t="t" r="r" b="b"/>
            <a:pathLst>
              <a:path w="249555" h="64770">
                <a:moveTo>
                  <a:pt x="0" y="64770"/>
                </a:moveTo>
                <a:lnTo>
                  <a:pt x="249468" y="64770"/>
                </a:lnTo>
                <a:lnTo>
                  <a:pt x="249468" y="0"/>
                </a:lnTo>
                <a:lnTo>
                  <a:pt x="0" y="0"/>
                </a:lnTo>
                <a:lnTo>
                  <a:pt x="0" y="64770"/>
                </a:lnTo>
                <a:close/>
              </a:path>
            </a:pathLst>
          </a:custGeom>
          <a:solidFill>
            <a:srgbClr val="244085"/>
          </a:solidFill>
        </p:spPr>
        <p:txBody>
          <a:bodyPr wrap="square" lIns="0" tIns="0" rIns="0" bIns="0" rtlCol="0"/>
          <a:lstStyle/>
          <a:p>
            <a:endParaRPr/>
          </a:p>
        </p:txBody>
      </p:sp>
      <p:sp>
        <p:nvSpPr>
          <p:cNvPr id="17" name="object 17"/>
          <p:cNvSpPr/>
          <p:nvPr/>
        </p:nvSpPr>
        <p:spPr>
          <a:xfrm>
            <a:off x="18606258" y="10385170"/>
            <a:ext cx="76200" cy="0"/>
          </a:xfrm>
          <a:custGeom>
            <a:avLst/>
            <a:gdLst/>
            <a:ahLst/>
            <a:cxnLst/>
            <a:rect l="l" t="t" r="r" b="b"/>
            <a:pathLst>
              <a:path w="76200">
                <a:moveTo>
                  <a:pt x="0" y="0"/>
                </a:moveTo>
                <a:lnTo>
                  <a:pt x="75976" y="0"/>
                </a:lnTo>
              </a:path>
            </a:pathLst>
          </a:custGeom>
          <a:ln w="54459">
            <a:solidFill>
              <a:srgbClr val="244085"/>
            </a:solidFill>
          </a:ln>
        </p:spPr>
        <p:txBody>
          <a:bodyPr wrap="square" lIns="0" tIns="0" rIns="0" bIns="0" rtlCol="0"/>
          <a:lstStyle/>
          <a:p>
            <a:endParaRPr/>
          </a:p>
        </p:txBody>
      </p:sp>
      <p:sp>
        <p:nvSpPr>
          <p:cNvPr id="18" name="object 18"/>
          <p:cNvSpPr/>
          <p:nvPr/>
        </p:nvSpPr>
        <p:spPr>
          <a:xfrm>
            <a:off x="19435973" y="10519553"/>
            <a:ext cx="249554" cy="76200"/>
          </a:xfrm>
          <a:custGeom>
            <a:avLst/>
            <a:gdLst/>
            <a:ahLst/>
            <a:cxnLst/>
            <a:rect l="l" t="t" r="r" b="b"/>
            <a:pathLst>
              <a:path w="249555" h="76200">
                <a:moveTo>
                  <a:pt x="0" y="76199"/>
                </a:moveTo>
                <a:lnTo>
                  <a:pt x="249290" y="76199"/>
                </a:lnTo>
                <a:lnTo>
                  <a:pt x="249290" y="0"/>
                </a:lnTo>
                <a:lnTo>
                  <a:pt x="0" y="0"/>
                </a:lnTo>
                <a:lnTo>
                  <a:pt x="0" y="76199"/>
                </a:lnTo>
                <a:close/>
              </a:path>
            </a:pathLst>
          </a:custGeom>
          <a:solidFill>
            <a:srgbClr val="244085"/>
          </a:solidFill>
        </p:spPr>
        <p:txBody>
          <a:bodyPr wrap="square" lIns="0" tIns="0" rIns="0" bIns="0" rtlCol="0"/>
          <a:lstStyle/>
          <a:p>
            <a:endParaRPr/>
          </a:p>
        </p:txBody>
      </p:sp>
      <p:sp>
        <p:nvSpPr>
          <p:cNvPr id="19" name="object 19"/>
          <p:cNvSpPr/>
          <p:nvPr/>
        </p:nvSpPr>
        <p:spPr>
          <a:xfrm>
            <a:off x="19435973" y="10497963"/>
            <a:ext cx="83185" cy="0"/>
          </a:xfrm>
          <a:custGeom>
            <a:avLst/>
            <a:gdLst/>
            <a:ahLst/>
            <a:cxnLst/>
            <a:rect l="l" t="t" r="r" b="b"/>
            <a:pathLst>
              <a:path w="83184">
                <a:moveTo>
                  <a:pt x="0" y="0"/>
                </a:moveTo>
                <a:lnTo>
                  <a:pt x="83096" y="0"/>
                </a:lnTo>
              </a:path>
            </a:pathLst>
          </a:custGeom>
          <a:ln w="43179">
            <a:solidFill>
              <a:srgbClr val="244085"/>
            </a:solidFill>
          </a:ln>
        </p:spPr>
        <p:txBody>
          <a:bodyPr wrap="square" lIns="0" tIns="0" rIns="0" bIns="0" rtlCol="0"/>
          <a:lstStyle/>
          <a:p>
            <a:endParaRPr/>
          </a:p>
        </p:txBody>
      </p:sp>
      <p:sp>
        <p:nvSpPr>
          <p:cNvPr id="20" name="object 20"/>
          <p:cNvSpPr/>
          <p:nvPr/>
        </p:nvSpPr>
        <p:spPr>
          <a:xfrm>
            <a:off x="19435973" y="10412872"/>
            <a:ext cx="249554" cy="63500"/>
          </a:xfrm>
          <a:custGeom>
            <a:avLst/>
            <a:gdLst/>
            <a:ahLst/>
            <a:cxnLst/>
            <a:rect l="l" t="t" r="r" b="b"/>
            <a:pathLst>
              <a:path w="249555" h="63500">
                <a:moveTo>
                  <a:pt x="0" y="63500"/>
                </a:moveTo>
                <a:lnTo>
                  <a:pt x="249290" y="63500"/>
                </a:lnTo>
                <a:lnTo>
                  <a:pt x="249290" y="0"/>
                </a:lnTo>
                <a:lnTo>
                  <a:pt x="0" y="0"/>
                </a:lnTo>
                <a:lnTo>
                  <a:pt x="0" y="63500"/>
                </a:lnTo>
                <a:close/>
              </a:path>
            </a:pathLst>
          </a:custGeom>
          <a:solidFill>
            <a:srgbClr val="244085"/>
          </a:solidFill>
        </p:spPr>
        <p:txBody>
          <a:bodyPr wrap="square" lIns="0" tIns="0" rIns="0" bIns="0" rtlCol="0"/>
          <a:lstStyle/>
          <a:p>
            <a:endParaRPr/>
          </a:p>
        </p:txBody>
      </p:sp>
      <p:sp>
        <p:nvSpPr>
          <p:cNvPr id="21" name="object 21"/>
          <p:cNvSpPr/>
          <p:nvPr/>
        </p:nvSpPr>
        <p:spPr>
          <a:xfrm>
            <a:off x="19435973" y="10385567"/>
            <a:ext cx="83185" cy="0"/>
          </a:xfrm>
          <a:custGeom>
            <a:avLst/>
            <a:gdLst/>
            <a:ahLst/>
            <a:cxnLst/>
            <a:rect l="l" t="t" r="r" b="b"/>
            <a:pathLst>
              <a:path w="83184">
                <a:moveTo>
                  <a:pt x="0" y="0"/>
                </a:moveTo>
                <a:lnTo>
                  <a:pt x="83117" y="0"/>
                </a:lnTo>
              </a:path>
            </a:pathLst>
          </a:custGeom>
          <a:ln w="54610">
            <a:solidFill>
              <a:srgbClr val="244085"/>
            </a:solidFill>
          </a:ln>
        </p:spPr>
        <p:txBody>
          <a:bodyPr wrap="square" lIns="0" tIns="0" rIns="0" bIns="0" rtlCol="0"/>
          <a:lstStyle/>
          <a:p>
            <a:endParaRPr/>
          </a:p>
        </p:txBody>
      </p:sp>
      <p:sp>
        <p:nvSpPr>
          <p:cNvPr id="22" name="object 22"/>
          <p:cNvSpPr/>
          <p:nvPr/>
        </p:nvSpPr>
        <p:spPr>
          <a:xfrm>
            <a:off x="19435973" y="10293492"/>
            <a:ext cx="249554" cy="64769"/>
          </a:xfrm>
          <a:custGeom>
            <a:avLst/>
            <a:gdLst/>
            <a:ahLst/>
            <a:cxnLst/>
            <a:rect l="l" t="t" r="r" b="b"/>
            <a:pathLst>
              <a:path w="249555" h="64770">
                <a:moveTo>
                  <a:pt x="0" y="64770"/>
                </a:moveTo>
                <a:lnTo>
                  <a:pt x="249290" y="64770"/>
                </a:lnTo>
                <a:lnTo>
                  <a:pt x="249290" y="0"/>
                </a:lnTo>
                <a:lnTo>
                  <a:pt x="0" y="0"/>
                </a:lnTo>
                <a:lnTo>
                  <a:pt x="0" y="64770"/>
                </a:lnTo>
                <a:close/>
              </a:path>
            </a:pathLst>
          </a:custGeom>
          <a:solidFill>
            <a:srgbClr val="244085"/>
          </a:solidFill>
        </p:spPr>
        <p:txBody>
          <a:bodyPr wrap="square" lIns="0" tIns="0" rIns="0" bIns="0" rtlCol="0"/>
          <a:lstStyle/>
          <a:p>
            <a:endParaRPr/>
          </a:p>
        </p:txBody>
      </p:sp>
      <p:sp>
        <p:nvSpPr>
          <p:cNvPr id="23" name="object 23"/>
          <p:cNvSpPr/>
          <p:nvPr/>
        </p:nvSpPr>
        <p:spPr>
          <a:xfrm>
            <a:off x="19609330" y="10385170"/>
            <a:ext cx="76200" cy="0"/>
          </a:xfrm>
          <a:custGeom>
            <a:avLst/>
            <a:gdLst/>
            <a:ahLst/>
            <a:cxnLst/>
            <a:rect l="l" t="t" r="r" b="b"/>
            <a:pathLst>
              <a:path w="76200">
                <a:moveTo>
                  <a:pt x="0" y="0"/>
                </a:moveTo>
                <a:lnTo>
                  <a:pt x="75934" y="0"/>
                </a:lnTo>
              </a:path>
            </a:pathLst>
          </a:custGeom>
          <a:ln w="54459">
            <a:solidFill>
              <a:srgbClr val="244085"/>
            </a:solidFill>
          </a:ln>
        </p:spPr>
        <p:txBody>
          <a:bodyPr wrap="square" lIns="0" tIns="0" rIns="0" bIns="0" rtlCol="0"/>
          <a:lstStyle/>
          <a:p>
            <a:endParaRPr/>
          </a:p>
        </p:txBody>
      </p:sp>
      <p:sp>
        <p:nvSpPr>
          <p:cNvPr id="24" name="object 24"/>
          <p:cNvSpPr/>
          <p:nvPr/>
        </p:nvSpPr>
        <p:spPr>
          <a:xfrm>
            <a:off x="18431205" y="10178477"/>
            <a:ext cx="52069" cy="68580"/>
          </a:xfrm>
          <a:custGeom>
            <a:avLst/>
            <a:gdLst/>
            <a:ahLst/>
            <a:cxnLst/>
            <a:rect l="l" t="t" r="r" b="b"/>
            <a:pathLst>
              <a:path w="52069" h="68579">
                <a:moveTo>
                  <a:pt x="28773" y="0"/>
                </a:moveTo>
                <a:lnTo>
                  <a:pt x="0" y="0"/>
                </a:lnTo>
                <a:lnTo>
                  <a:pt x="0" y="68186"/>
                </a:lnTo>
                <a:lnTo>
                  <a:pt x="33978" y="68186"/>
                </a:lnTo>
                <a:lnTo>
                  <a:pt x="39454" y="65149"/>
                </a:lnTo>
                <a:lnTo>
                  <a:pt x="43736" y="59977"/>
                </a:lnTo>
                <a:lnTo>
                  <a:pt x="47567" y="54132"/>
                </a:lnTo>
                <a:lnTo>
                  <a:pt x="47755" y="53621"/>
                </a:lnTo>
                <a:lnTo>
                  <a:pt x="17549" y="53621"/>
                </a:lnTo>
                <a:lnTo>
                  <a:pt x="17549" y="14386"/>
                </a:lnTo>
                <a:lnTo>
                  <a:pt x="48298" y="14386"/>
                </a:lnTo>
                <a:lnTo>
                  <a:pt x="45350" y="9005"/>
                </a:lnTo>
                <a:lnTo>
                  <a:pt x="40354" y="4219"/>
                </a:lnTo>
                <a:lnTo>
                  <a:pt x="34857" y="397"/>
                </a:lnTo>
                <a:lnTo>
                  <a:pt x="28773" y="0"/>
                </a:lnTo>
                <a:close/>
              </a:path>
              <a:path w="52069" h="68579">
                <a:moveTo>
                  <a:pt x="48298" y="14386"/>
                </a:moveTo>
                <a:lnTo>
                  <a:pt x="28208" y="14386"/>
                </a:lnTo>
                <a:lnTo>
                  <a:pt x="32218" y="16418"/>
                </a:lnTo>
                <a:lnTo>
                  <a:pt x="32218" y="51181"/>
                </a:lnTo>
                <a:lnTo>
                  <a:pt x="28292" y="53621"/>
                </a:lnTo>
                <a:lnTo>
                  <a:pt x="47755" y="53621"/>
                </a:lnTo>
                <a:lnTo>
                  <a:pt x="49951" y="47638"/>
                </a:lnTo>
                <a:lnTo>
                  <a:pt x="51172" y="40542"/>
                </a:lnTo>
                <a:lnTo>
                  <a:pt x="51516" y="32889"/>
                </a:lnTo>
                <a:lnTo>
                  <a:pt x="50856" y="23297"/>
                </a:lnTo>
                <a:lnTo>
                  <a:pt x="48825" y="15350"/>
                </a:lnTo>
                <a:lnTo>
                  <a:pt x="48298" y="14386"/>
                </a:lnTo>
                <a:close/>
              </a:path>
            </a:pathLst>
          </a:custGeom>
          <a:solidFill>
            <a:srgbClr val="244085"/>
          </a:solidFill>
        </p:spPr>
        <p:txBody>
          <a:bodyPr wrap="square" lIns="0" tIns="0" rIns="0" bIns="0" rtlCol="0"/>
          <a:lstStyle/>
          <a:p>
            <a:endParaRPr/>
          </a:p>
        </p:txBody>
      </p:sp>
      <p:sp>
        <p:nvSpPr>
          <p:cNvPr id="25" name="object 25"/>
          <p:cNvSpPr/>
          <p:nvPr/>
        </p:nvSpPr>
        <p:spPr>
          <a:xfrm>
            <a:off x="18529901" y="10156759"/>
            <a:ext cx="41275" cy="90170"/>
          </a:xfrm>
          <a:custGeom>
            <a:avLst/>
            <a:gdLst/>
            <a:ahLst/>
            <a:cxnLst/>
            <a:rect l="l" t="t" r="r" b="b"/>
            <a:pathLst>
              <a:path w="41275" h="90170">
                <a:moveTo>
                  <a:pt x="39632" y="21716"/>
                </a:moveTo>
                <a:lnTo>
                  <a:pt x="0" y="21716"/>
                </a:lnTo>
                <a:lnTo>
                  <a:pt x="0" y="89903"/>
                </a:lnTo>
                <a:lnTo>
                  <a:pt x="40920" y="89903"/>
                </a:lnTo>
                <a:lnTo>
                  <a:pt x="40920" y="75338"/>
                </a:lnTo>
                <a:lnTo>
                  <a:pt x="17528" y="75338"/>
                </a:lnTo>
                <a:lnTo>
                  <a:pt x="17528" y="61443"/>
                </a:lnTo>
                <a:lnTo>
                  <a:pt x="34564" y="61443"/>
                </a:lnTo>
                <a:lnTo>
                  <a:pt x="34564" y="47537"/>
                </a:lnTo>
                <a:lnTo>
                  <a:pt x="17528" y="47537"/>
                </a:lnTo>
                <a:lnTo>
                  <a:pt x="17528" y="36103"/>
                </a:lnTo>
                <a:lnTo>
                  <a:pt x="38386" y="36103"/>
                </a:lnTo>
                <a:lnTo>
                  <a:pt x="39632" y="21716"/>
                </a:lnTo>
                <a:close/>
              </a:path>
              <a:path w="41275" h="90170">
                <a:moveTo>
                  <a:pt x="29276" y="0"/>
                </a:moveTo>
                <a:lnTo>
                  <a:pt x="7957" y="11853"/>
                </a:lnTo>
                <a:lnTo>
                  <a:pt x="13298" y="20428"/>
                </a:lnTo>
                <a:lnTo>
                  <a:pt x="35936" y="11025"/>
                </a:lnTo>
                <a:lnTo>
                  <a:pt x="29276" y="0"/>
                </a:lnTo>
                <a:close/>
              </a:path>
            </a:pathLst>
          </a:custGeom>
          <a:solidFill>
            <a:srgbClr val="244085"/>
          </a:solidFill>
        </p:spPr>
        <p:txBody>
          <a:bodyPr wrap="square" lIns="0" tIns="0" rIns="0" bIns="0" rtlCol="0"/>
          <a:lstStyle/>
          <a:p>
            <a:endParaRPr/>
          </a:p>
        </p:txBody>
      </p:sp>
      <p:sp>
        <p:nvSpPr>
          <p:cNvPr id="26" name="object 26"/>
          <p:cNvSpPr/>
          <p:nvPr/>
        </p:nvSpPr>
        <p:spPr>
          <a:xfrm>
            <a:off x="18620641" y="10178467"/>
            <a:ext cx="50165" cy="68580"/>
          </a:xfrm>
          <a:custGeom>
            <a:avLst/>
            <a:gdLst/>
            <a:ahLst/>
            <a:cxnLst/>
            <a:rect l="l" t="t" r="r" b="b"/>
            <a:pathLst>
              <a:path w="50165" h="68579">
                <a:moveTo>
                  <a:pt x="22219" y="0"/>
                </a:moveTo>
                <a:lnTo>
                  <a:pt x="0" y="0"/>
                </a:lnTo>
                <a:lnTo>
                  <a:pt x="0" y="68196"/>
                </a:lnTo>
                <a:lnTo>
                  <a:pt x="17528" y="68196"/>
                </a:lnTo>
                <a:lnTo>
                  <a:pt x="17528" y="43935"/>
                </a:lnTo>
                <a:lnTo>
                  <a:pt x="23004" y="43935"/>
                </a:lnTo>
                <a:lnTo>
                  <a:pt x="36594" y="41806"/>
                </a:lnTo>
                <a:lnTo>
                  <a:pt x="44738" y="36368"/>
                </a:lnTo>
                <a:lnTo>
                  <a:pt x="48151" y="30051"/>
                </a:lnTo>
                <a:lnTo>
                  <a:pt x="17528" y="30051"/>
                </a:lnTo>
                <a:lnTo>
                  <a:pt x="17528" y="14397"/>
                </a:lnTo>
                <a:lnTo>
                  <a:pt x="48445" y="14397"/>
                </a:lnTo>
                <a:lnTo>
                  <a:pt x="47872" y="11357"/>
                </a:lnTo>
                <a:lnTo>
                  <a:pt x="42472" y="4783"/>
                </a:lnTo>
                <a:lnTo>
                  <a:pt x="33825" y="1130"/>
                </a:lnTo>
                <a:lnTo>
                  <a:pt x="22219" y="0"/>
                </a:lnTo>
                <a:close/>
              </a:path>
              <a:path w="50165" h="68579">
                <a:moveTo>
                  <a:pt x="48445" y="14397"/>
                </a:moveTo>
                <a:lnTo>
                  <a:pt x="27789" y="14397"/>
                </a:lnTo>
                <a:lnTo>
                  <a:pt x="30637" y="15475"/>
                </a:lnTo>
                <a:lnTo>
                  <a:pt x="30637" y="28575"/>
                </a:lnTo>
                <a:lnTo>
                  <a:pt x="28093" y="30051"/>
                </a:lnTo>
                <a:lnTo>
                  <a:pt x="48151" y="30051"/>
                </a:lnTo>
                <a:lnTo>
                  <a:pt x="48697" y="29040"/>
                </a:lnTo>
                <a:lnTo>
                  <a:pt x="49736" y="21245"/>
                </a:lnTo>
                <a:lnTo>
                  <a:pt x="48445" y="14397"/>
                </a:lnTo>
                <a:close/>
              </a:path>
            </a:pathLst>
          </a:custGeom>
          <a:solidFill>
            <a:srgbClr val="244085"/>
          </a:solidFill>
        </p:spPr>
        <p:txBody>
          <a:bodyPr wrap="square" lIns="0" tIns="0" rIns="0" bIns="0" rtlCol="0"/>
          <a:lstStyle/>
          <a:p>
            <a:endParaRPr/>
          </a:p>
        </p:txBody>
      </p:sp>
      <p:sp>
        <p:nvSpPr>
          <p:cNvPr id="27" name="object 27"/>
          <p:cNvSpPr/>
          <p:nvPr/>
        </p:nvSpPr>
        <p:spPr>
          <a:xfrm>
            <a:off x="18701311" y="10178476"/>
            <a:ext cx="60960" cy="68580"/>
          </a:xfrm>
          <a:custGeom>
            <a:avLst/>
            <a:gdLst/>
            <a:ahLst/>
            <a:cxnLst/>
            <a:rect l="l" t="t" r="r" b="b"/>
            <a:pathLst>
              <a:path w="60959" h="68579">
                <a:moveTo>
                  <a:pt x="40103" y="0"/>
                </a:moveTo>
                <a:lnTo>
                  <a:pt x="21915" y="0"/>
                </a:lnTo>
                <a:lnTo>
                  <a:pt x="0" y="68186"/>
                </a:lnTo>
                <a:lnTo>
                  <a:pt x="18397" y="68186"/>
                </a:lnTo>
                <a:lnTo>
                  <a:pt x="22104" y="55076"/>
                </a:lnTo>
                <a:lnTo>
                  <a:pt x="56799" y="55076"/>
                </a:lnTo>
                <a:lnTo>
                  <a:pt x="52707" y="41579"/>
                </a:lnTo>
                <a:lnTo>
                  <a:pt x="25936" y="41579"/>
                </a:lnTo>
                <a:lnTo>
                  <a:pt x="28658" y="30417"/>
                </a:lnTo>
                <a:lnTo>
                  <a:pt x="29862" y="25821"/>
                </a:lnTo>
                <a:lnTo>
                  <a:pt x="30323" y="22104"/>
                </a:lnTo>
                <a:lnTo>
                  <a:pt x="30522" y="19570"/>
                </a:lnTo>
                <a:lnTo>
                  <a:pt x="46035" y="19570"/>
                </a:lnTo>
                <a:lnTo>
                  <a:pt x="40103" y="0"/>
                </a:lnTo>
                <a:close/>
              </a:path>
              <a:path w="60959" h="68579">
                <a:moveTo>
                  <a:pt x="56799" y="55076"/>
                </a:moveTo>
                <a:lnTo>
                  <a:pt x="38260" y="55076"/>
                </a:lnTo>
                <a:lnTo>
                  <a:pt x="41778" y="68186"/>
                </a:lnTo>
                <a:lnTo>
                  <a:pt x="60773" y="68186"/>
                </a:lnTo>
                <a:lnTo>
                  <a:pt x="56799" y="55076"/>
                </a:lnTo>
                <a:close/>
              </a:path>
              <a:path w="60959" h="68579">
                <a:moveTo>
                  <a:pt x="46035" y="19570"/>
                </a:moveTo>
                <a:lnTo>
                  <a:pt x="30522" y="19570"/>
                </a:lnTo>
                <a:lnTo>
                  <a:pt x="30637" y="22104"/>
                </a:lnTo>
                <a:lnTo>
                  <a:pt x="31140" y="26124"/>
                </a:lnTo>
                <a:lnTo>
                  <a:pt x="31810" y="29161"/>
                </a:lnTo>
                <a:lnTo>
                  <a:pt x="34752" y="41579"/>
                </a:lnTo>
                <a:lnTo>
                  <a:pt x="52707" y="41579"/>
                </a:lnTo>
                <a:lnTo>
                  <a:pt x="46035" y="19570"/>
                </a:lnTo>
                <a:close/>
              </a:path>
            </a:pathLst>
          </a:custGeom>
          <a:solidFill>
            <a:srgbClr val="244085"/>
          </a:solidFill>
        </p:spPr>
        <p:txBody>
          <a:bodyPr wrap="square" lIns="0" tIns="0" rIns="0" bIns="0" rtlCol="0"/>
          <a:lstStyle/>
          <a:p>
            <a:endParaRPr/>
          </a:p>
        </p:txBody>
      </p:sp>
      <p:sp>
        <p:nvSpPr>
          <p:cNvPr id="28" name="object 28"/>
          <p:cNvSpPr/>
          <p:nvPr/>
        </p:nvSpPr>
        <p:spPr>
          <a:xfrm>
            <a:off x="18805464" y="10178476"/>
            <a:ext cx="53340" cy="68580"/>
          </a:xfrm>
          <a:custGeom>
            <a:avLst/>
            <a:gdLst/>
            <a:ahLst/>
            <a:cxnLst/>
            <a:rect l="l" t="t" r="r" b="b"/>
            <a:pathLst>
              <a:path w="53340" h="68579">
                <a:moveTo>
                  <a:pt x="23465" y="0"/>
                </a:moveTo>
                <a:lnTo>
                  <a:pt x="0" y="0"/>
                </a:lnTo>
                <a:lnTo>
                  <a:pt x="0" y="68186"/>
                </a:lnTo>
                <a:lnTo>
                  <a:pt x="17496" y="68186"/>
                </a:lnTo>
                <a:lnTo>
                  <a:pt x="17496" y="41181"/>
                </a:lnTo>
                <a:lnTo>
                  <a:pt x="39943" y="41181"/>
                </a:lnTo>
                <a:lnTo>
                  <a:pt x="38145" y="39213"/>
                </a:lnTo>
                <a:lnTo>
                  <a:pt x="35779" y="38553"/>
                </a:lnTo>
                <a:lnTo>
                  <a:pt x="43820" y="37182"/>
                </a:lnTo>
                <a:lnTo>
                  <a:pt x="49977" y="31213"/>
                </a:lnTo>
                <a:lnTo>
                  <a:pt x="49977" y="28271"/>
                </a:lnTo>
                <a:lnTo>
                  <a:pt x="17496" y="28271"/>
                </a:lnTo>
                <a:lnTo>
                  <a:pt x="17496" y="14386"/>
                </a:lnTo>
                <a:lnTo>
                  <a:pt x="49122" y="14386"/>
                </a:lnTo>
                <a:lnTo>
                  <a:pt x="48659" y="11631"/>
                </a:lnTo>
                <a:lnTo>
                  <a:pt x="44252" y="5472"/>
                </a:lnTo>
                <a:lnTo>
                  <a:pt x="36080" y="1443"/>
                </a:lnTo>
                <a:lnTo>
                  <a:pt x="23465" y="0"/>
                </a:lnTo>
                <a:close/>
              </a:path>
              <a:path w="53340" h="68579">
                <a:moveTo>
                  <a:pt x="39943" y="41181"/>
                </a:moveTo>
                <a:lnTo>
                  <a:pt x="21318" y="41181"/>
                </a:lnTo>
                <a:lnTo>
                  <a:pt x="22889" y="42092"/>
                </a:lnTo>
                <a:lnTo>
                  <a:pt x="25538" y="49118"/>
                </a:lnTo>
                <a:lnTo>
                  <a:pt x="32658" y="68186"/>
                </a:lnTo>
                <a:lnTo>
                  <a:pt x="52909" y="68186"/>
                </a:lnTo>
                <a:lnTo>
                  <a:pt x="50689" y="63108"/>
                </a:lnTo>
                <a:lnTo>
                  <a:pt x="44888" y="50459"/>
                </a:lnTo>
                <a:lnTo>
                  <a:pt x="42647" y="45872"/>
                </a:lnTo>
                <a:lnTo>
                  <a:pt x="41014" y="42354"/>
                </a:lnTo>
                <a:lnTo>
                  <a:pt x="39943" y="41181"/>
                </a:lnTo>
                <a:close/>
              </a:path>
              <a:path w="53340" h="68579">
                <a:moveTo>
                  <a:pt x="49122" y="14386"/>
                </a:moveTo>
                <a:lnTo>
                  <a:pt x="27894" y="14386"/>
                </a:lnTo>
                <a:lnTo>
                  <a:pt x="30543" y="15947"/>
                </a:lnTo>
                <a:lnTo>
                  <a:pt x="30543" y="25433"/>
                </a:lnTo>
                <a:lnTo>
                  <a:pt x="28459" y="28271"/>
                </a:lnTo>
                <a:lnTo>
                  <a:pt x="49977" y="28271"/>
                </a:lnTo>
                <a:lnTo>
                  <a:pt x="49977" y="19465"/>
                </a:lnTo>
                <a:lnTo>
                  <a:pt x="49122" y="14386"/>
                </a:lnTo>
                <a:close/>
              </a:path>
            </a:pathLst>
          </a:custGeom>
          <a:solidFill>
            <a:srgbClr val="244085"/>
          </a:solidFill>
        </p:spPr>
        <p:txBody>
          <a:bodyPr wrap="square" lIns="0" tIns="0" rIns="0" bIns="0" rtlCol="0"/>
          <a:lstStyle/>
          <a:p>
            <a:endParaRPr/>
          </a:p>
        </p:txBody>
      </p:sp>
      <p:sp>
        <p:nvSpPr>
          <p:cNvPr id="29" name="object 29"/>
          <p:cNvSpPr/>
          <p:nvPr/>
        </p:nvSpPr>
        <p:spPr>
          <a:xfrm>
            <a:off x="18897339" y="10178467"/>
            <a:ext cx="52069" cy="68580"/>
          </a:xfrm>
          <a:custGeom>
            <a:avLst/>
            <a:gdLst/>
            <a:ahLst/>
            <a:cxnLst/>
            <a:rect l="l" t="t" r="r" b="b"/>
            <a:pathLst>
              <a:path w="52069" h="68579">
                <a:moveTo>
                  <a:pt x="33559" y="14502"/>
                </a:moveTo>
                <a:lnTo>
                  <a:pt x="15852" y="14502"/>
                </a:lnTo>
                <a:lnTo>
                  <a:pt x="15852" y="68196"/>
                </a:lnTo>
                <a:lnTo>
                  <a:pt x="33559" y="68196"/>
                </a:lnTo>
                <a:lnTo>
                  <a:pt x="33559" y="14502"/>
                </a:lnTo>
                <a:close/>
              </a:path>
              <a:path w="52069" h="68579">
                <a:moveTo>
                  <a:pt x="51464" y="0"/>
                </a:moveTo>
                <a:lnTo>
                  <a:pt x="0" y="0"/>
                </a:lnTo>
                <a:lnTo>
                  <a:pt x="0" y="14502"/>
                </a:lnTo>
                <a:lnTo>
                  <a:pt x="49401" y="14502"/>
                </a:lnTo>
                <a:lnTo>
                  <a:pt x="51464" y="0"/>
                </a:lnTo>
                <a:close/>
              </a:path>
            </a:pathLst>
          </a:custGeom>
          <a:solidFill>
            <a:srgbClr val="244085"/>
          </a:solidFill>
        </p:spPr>
        <p:txBody>
          <a:bodyPr wrap="square" lIns="0" tIns="0" rIns="0" bIns="0" rtlCol="0"/>
          <a:lstStyle/>
          <a:p>
            <a:endParaRPr/>
          </a:p>
        </p:txBody>
      </p:sp>
      <p:sp>
        <p:nvSpPr>
          <p:cNvPr id="30" name="object 30"/>
          <p:cNvSpPr/>
          <p:nvPr/>
        </p:nvSpPr>
        <p:spPr>
          <a:xfrm>
            <a:off x="18992941" y="10178476"/>
            <a:ext cx="41275" cy="68580"/>
          </a:xfrm>
          <a:custGeom>
            <a:avLst/>
            <a:gdLst/>
            <a:ahLst/>
            <a:cxnLst/>
            <a:rect l="l" t="t" r="r" b="b"/>
            <a:pathLst>
              <a:path w="41275" h="68579">
                <a:moveTo>
                  <a:pt x="39611" y="0"/>
                </a:moveTo>
                <a:lnTo>
                  <a:pt x="0" y="0"/>
                </a:lnTo>
                <a:lnTo>
                  <a:pt x="0" y="68186"/>
                </a:lnTo>
                <a:lnTo>
                  <a:pt x="40920" y="68186"/>
                </a:lnTo>
                <a:lnTo>
                  <a:pt x="40920" y="53621"/>
                </a:lnTo>
                <a:lnTo>
                  <a:pt x="17507" y="53621"/>
                </a:lnTo>
                <a:lnTo>
                  <a:pt x="17507" y="39726"/>
                </a:lnTo>
                <a:lnTo>
                  <a:pt x="34532" y="39726"/>
                </a:lnTo>
                <a:lnTo>
                  <a:pt x="34532" y="25821"/>
                </a:lnTo>
                <a:lnTo>
                  <a:pt x="17507" y="25821"/>
                </a:lnTo>
                <a:lnTo>
                  <a:pt x="17507" y="14386"/>
                </a:lnTo>
                <a:lnTo>
                  <a:pt x="38344" y="14386"/>
                </a:lnTo>
                <a:lnTo>
                  <a:pt x="39611" y="0"/>
                </a:lnTo>
                <a:close/>
              </a:path>
            </a:pathLst>
          </a:custGeom>
          <a:solidFill>
            <a:srgbClr val="244085"/>
          </a:solidFill>
        </p:spPr>
        <p:txBody>
          <a:bodyPr wrap="square" lIns="0" tIns="0" rIns="0" bIns="0" rtlCol="0"/>
          <a:lstStyle/>
          <a:p>
            <a:endParaRPr/>
          </a:p>
        </p:txBody>
      </p:sp>
      <p:sp>
        <p:nvSpPr>
          <p:cNvPr id="31" name="object 31"/>
          <p:cNvSpPr/>
          <p:nvPr/>
        </p:nvSpPr>
        <p:spPr>
          <a:xfrm>
            <a:off x="19080227" y="10178476"/>
            <a:ext cx="73660" cy="68580"/>
          </a:xfrm>
          <a:custGeom>
            <a:avLst/>
            <a:gdLst/>
            <a:ahLst/>
            <a:cxnLst/>
            <a:rect l="l" t="t" r="r" b="b"/>
            <a:pathLst>
              <a:path w="73659" h="68579">
                <a:moveTo>
                  <a:pt x="28082" y="0"/>
                </a:moveTo>
                <a:lnTo>
                  <a:pt x="6617" y="0"/>
                </a:lnTo>
                <a:lnTo>
                  <a:pt x="0" y="68186"/>
                </a:lnTo>
                <a:lnTo>
                  <a:pt x="17601" y="68186"/>
                </a:lnTo>
                <a:lnTo>
                  <a:pt x="18962" y="41003"/>
                </a:lnTo>
                <a:lnTo>
                  <a:pt x="19259" y="36784"/>
                </a:lnTo>
                <a:lnTo>
                  <a:pt x="19350" y="26910"/>
                </a:lnTo>
                <a:lnTo>
                  <a:pt x="34685" y="26910"/>
                </a:lnTo>
                <a:lnTo>
                  <a:pt x="28082" y="0"/>
                </a:lnTo>
                <a:close/>
              </a:path>
              <a:path w="73659" h="68579">
                <a:moveTo>
                  <a:pt x="34685" y="26910"/>
                </a:moveTo>
                <a:lnTo>
                  <a:pt x="19350" y="26910"/>
                </a:lnTo>
                <a:lnTo>
                  <a:pt x="19852" y="32951"/>
                </a:lnTo>
                <a:lnTo>
                  <a:pt x="20638" y="36784"/>
                </a:lnTo>
                <a:lnTo>
                  <a:pt x="21716" y="41003"/>
                </a:lnTo>
                <a:lnTo>
                  <a:pt x="28847" y="68186"/>
                </a:lnTo>
                <a:lnTo>
                  <a:pt x="43715" y="68186"/>
                </a:lnTo>
                <a:lnTo>
                  <a:pt x="51999" y="39925"/>
                </a:lnTo>
                <a:lnTo>
                  <a:pt x="36962" y="39925"/>
                </a:lnTo>
                <a:lnTo>
                  <a:pt x="36386" y="34438"/>
                </a:lnTo>
                <a:lnTo>
                  <a:pt x="35705" y="30815"/>
                </a:lnTo>
                <a:lnTo>
                  <a:pt x="34685" y="26910"/>
                </a:lnTo>
                <a:close/>
              </a:path>
              <a:path w="73659" h="68579">
                <a:moveTo>
                  <a:pt x="69881" y="27014"/>
                </a:moveTo>
                <a:lnTo>
                  <a:pt x="54396" y="27014"/>
                </a:lnTo>
                <a:lnTo>
                  <a:pt x="54488" y="32784"/>
                </a:lnTo>
                <a:lnTo>
                  <a:pt x="54703" y="36784"/>
                </a:lnTo>
                <a:lnTo>
                  <a:pt x="54979" y="41003"/>
                </a:lnTo>
                <a:lnTo>
                  <a:pt x="56647" y="68186"/>
                </a:lnTo>
                <a:lnTo>
                  <a:pt x="73662" y="68186"/>
                </a:lnTo>
                <a:lnTo>
                  <a:pt x="69881" y="27014"/>
                </a:lnTo>
                <a:close/>
              </a:path>
              <a:path w="73659" h="68579">
                <a:moveTo>
                  <a:pt x="67401" y="0"/>
                </a:moveTo>
                <a:lnTo>
                  <a:pt x="46637" y="0"/>
                </a:lnTo>
                <a:lnTo>
                  <a:pt x="39705" y="26020"/>
                </a:lnTo>
                <a:lnTo>
                  <a:pt x="37642" y="34700"/>
                </a:lnTo>
                <a:lnTo>
                  <a:pt x="37056" y="39925"/>
                </a:lnTo>
                <a:lnTo>
                  <a:pt x="51999" y="39925"/>
                </a:lnTo>
                <a:lnTo>
                  <a:pt x="53129" y="36208"/>
                </a:lnTo>
                <a:lnTo>
                  <a:pt x="53579" y="32784"/>
                </a:lnTo>
                <a:lnTo>
                  <a:pt x="54396" y="27014"/>
                </a:lnTo>
                <a:lnTo>
                  <a:pt x="69881" y="27014"/>
                </a:lnTo>
                <a:lnTo>
                  <a:pt x="67401" y="0"/>
                </a:lnTo>
                <a:close/>
              </a:path>
            </a:pathLst>
          </a:custGeom>
          <a:solidFill>
            <a:srgbClr val="244085"/>
          </a:solidFill>
        </p:spPr>
        <p:txBody>
          <a:bodyPr wrap="square" lIns="0" tIns="0" rIns="0" bIns="0" rtlCol="0"/>
          <a:lstStyle/>
          <a:p>
            <a:endParaRPr/>
          </a:p>
        </p:txBody>
      </p:sp>
      <p:sp>
        <p:nvSpPr>
          <p:cNvPr id="32" name="object 32"/>
          <p:cNvSpPr/>
          <p:nvPr/>
        </p:nvSpPr>
        <p:spPr>
          <a:xfrm>
            <a:off x="19204368" y="10178476"/>
            <a:ext cx="41275" cy="68580"/>
          </a:xfrm>
          <a:custGeom>
            <a:avLst/>
            <a:gdLst/>
            <a:ahLst/>
            <a:cxnLst/>
            <a:rect l="l" t="t" r="r" b="b"/>
            <a:pathLst>
              <a:path w="41275" h="68579">
                <a:moveTo>
                  <a:pt x="39611" y="0"/>
                </a:moveTo>
                <a:lnTo>
                  <a:pt x="0" y="0"/>
                </a:lnTo>
                <a:lnTo>
                  <a:pt x="0" y="68186"/>
                </a:lnTo>
                <a:lnTo>
                  <a:pt x="40909" y="68186"/>
                </a:lnTo>
                <a:lnTo>
                  <a:pt x="40909" y="53621"/>
                </a:lnTo>
                <a:lnTo>
                  <a:pt x="17528" y="53621"/>
                </a:lnTo>
                <a:lnTo>
                  <a:pt x="17528" y="39726"/>
                </a:lnTo>
                <a:lnTo>
                  <a:pt x="34543" y="39726"/>
                </a:lnTo>
                <a:lnTo>
                  <a:pt x="34543" y="25821"/>
                </a:lnTo>
                <a:lnTo>
                  <a:pt x="17528" y="25821"/>
                </a:lnTo>
                <a:lnTo>
                  <a:pt x="17528" y="14386"/>
                </a:lnTo>
                <a:lnTo>
                  <a:pt x="38354" y="14386"/>
                </a:lnTo>
                <a:lnTo>
                  <a:pt x="39611" y="0"/>
                </a:lnTo>
                <a:close/>
              </a:path>
            </a:pathLst>
          </a:custGeom>
          <a:solidFill>
            <a:srgbClr val="244085"/>
          </a:solidFill>
        </p:spPr>
        <p:txBody>
          <a:bodyPr wrap="square" lIns="0" tIns="0" rIns="0" bIns="0" rtlCol="0"/>
          <a:lstStyle/>
          <a:p>
            <a:endParaRPr/>
          </a:p>
        </p:txBody>
      </p:sp>
      <p:sp>
        <p:nvSpPr>
          <p:cNvPr id="33" name="object 33"/>
          <p:cNvSpPr/>
          <p:nvPr/>
        </p:nvSpPr>
        <p:spPr>
          <a:xfrm>
            <a:off x="19293423" y="10178476"/>
            <a:ext cx="51435" cy="68580"/>
          </a:xfrm>
          <a:custGeom>
            <a:avLst/>
            <a:gdLst/>
            <a:ahLst/>
            <a:cxnLst/>
            <a:rect l="l" t="t" r="r" b="b"/>
            <a:pathLst>
              <a:path w="51434" h="68579">
                <a:moveTo>
                  <a:pt x="16805" y="0"/>
                </a:moveTo>
                <a:lnTo>
                  <a:pt x="0" y="0"/>
                </a:lnTo>
                <a:lnTo>
                  <a:pt x="0" y="68186"/>
                </a:lnTo>
                <a:lnTo>
                  <a:pt x="16606" y="68186"/>
                </a:lnTo>
                <a:lnTo>
                  <a:pt x="16606" y="40606"/>
                </a:lnTo>
                <a:lnTo>
                  <a:pt x="16041" y="34354"/>
                </a:lnTo>
                <a:lnTo>
                  <a:pt x="15633" y="31684"/>
                </a:lnTo>
                <a:lnTo>
                  <a:pt x="33175" y="31684"/>
                </a:lnTo>
                <a:lnTo>
                  <a:pt x="31203" y="27014"/>
                </a:lnTo>
                <a:lnTo>
                  <a:pt x="29245" y="23391"/>
                </a:lnTo>
                <a:lnTo>
                  <a:pt x="16805" y="0"/>
                </a:lnTo>
                <a:close/>
              </a:path>
              <a:path w="51434" h="68579">
                <a:moveTo>
                  <a:pt x="33175" y="31684"/>
                </a:moveTo>
                <a:lnTo>
                  <a:pt x="15633" y="31684"/>
                </a:lnTo>
                <a:lnTo>
                  <a:pt x="17109" y="36093"/>
                </a:lnTo>
                <a:lnTo>
                  <a:pt x="19161" y="41003"/>
                </a:lnTo>
                <a:lnTo>
                  <a:pt x="32962" y="68186"/>
                </a:lnTo>
                <a:lnTo>
                  <a:pt x="50940" y="68186"/>
                </a:lnTo>
                <a:lnTo>
                  <a:pt x="50940" y="36407"/>
                </a:lnTo>
                <a:lnTo>
                  <a:pt x="34920" y="36407"/>
                </a:lnTo>
                <a:lnTo>
                  <a:pt x="33175" y="31684"/>
                </a:lnTo>
                <a:close/>
              </a:path>
              <a:path w="51434" h="68579">
                <a:moveTo>
                  <a:pt x="50940" y="0"/>
                </a:moveTo>
                <a:lnTo>
                  <a:pt x="34323" y="0"/>
                </a:lnTo>
                <a:lnTo>
                  <a:pt x="34344" y="27014"/>
                </a:lnTo>
                <a:lnTo>
                  <a:pt x="34428" y="32386"/>
                </a:lnTo>
                <a:lnTo>
                  <a:pt x="34920" y="36407"/>
                </a:lnTo>
                <a:lnTo>
                  <a:pt x="50940" y="36407"/>
                </a:lnTo>
                <a:lnTo>
                  <a:pt x="50940" y="0"/>
                </a:lnTo>
                <a:close/>
              </a:path>
            </a:pathLst>
          </a:custGeom>
          <a:solidFill>
            <a:srgbClr val="244085"/>
          </a:solidFill>
        </p:spPr>
        <p:txBody>
          <a:bodyPr wrap="square" lIns="0" tIns="0" rIns="0" bIns="0" rtlCol="0"/>
          <a:lstStyle/>
          <a:p>
            <a:endParaRPr/>
          </a:p>
        </p:txBody>
      </p:sp>
      <p:sp>
        <p:nvSpPr>
          <p:cNvPr id="34" name="object 34"/>
          <p:cNvSpPr/>
          <p:nvPr/>
        </p:nvSpPr>
        <p:spPr>
          <a:xfrm>
            <a:off x="19389901" y="10178467"/>
            <a:ext cx="51435" cy="68580"/>
          </a:xfrm>
          <a:custGeom>
            <a:avLst/>
            <a:gdLst/>
            <a:ahLst/>
            <a:cxnLst/>
            <a:rect l="l" t="t" r="r" b="b"/>
            <a:pathLst>
              <a:path w="51434" h="68579">
                <a:moveTo>
                  <a:pt x="33517" y="14502"/>
                </a:moveTo>
                <a:lnTo>
                  <a:pt x="15821" y="14502"/>
                </a:lnTo>
                <a:lnTo>
                  <a:pt x="15821" y="68196"/>
                </a:lnTo>
                <a:lnTo>
                  <a:pt x="33517" y="68196"/>
                </a:lnTo>
                <a:lnTo>
                  <a:pt x="33517" y="14502"/>
                </a:lnTo>
                <a:close/>
              </a:path>
              <a:path w="51434" h="68579">
                <a:moveTo>
                  <a:pt x="51443" y="0"/>
                </a:moveTo>
                <a:lnTo>
                  <a:pt x="0" y="0"/>
                </a:lnTo>
                <a:lnTo>
                  <a:pt x="0" y="14502"/>
                </a:lnTo>
                <a:lnTo>
                  <a:pt x="49422" y="14502"/>
                </a:lnTo>
                <a:lnTo>
                  <a:pt x="51443" y="0"/>
                </a:lnTo>
                <a:close/>
              </a:path>
            </a:pathLst>
          </a:custGeom>
          <a:solidFill>
            <a:srgbClr val="244085"/>
          </a:solidFill>
        </p:spPr>
        <p:txBody>
          <a:bodyPr wrap="square" lIns="0" tIns="0" rIns="0" bIns="0" rtlCol="0"/>
          <a:lstStyle/>
          <a:p>
            <a:endParaRPr/>
          </a:p>
        </p:txBody>
      </p:sp>
      <p:sp>
        <p:nvSpPr>
          <p:cNvPr id="35" name="object 35"/>
          <p:cNvSpPr/>
          <p:nvPr/>
        </p:nvSpPr>
        <p:spPr>
          <a:xfrm>
            <a:off x="19544205" y="10178477"/>
            <a:ext cx="51435" cy="68580"/>
          </a:xfrm>
          <a:custGeom>
            <a:avLst/>
            <a:gdLst/>
            <a:ahLst/>
            <a:cxnLst/>
            <a:rect l="l" t="t" r="r" b="b"/>
            <a:pathLst>
              <a:path w="51434" h="68579">
                <a:moveTo>
                  <a:pt x="28753" y="0"/>
                </a:moveTo>
                <a:lnTo>
                  <a:pt x="0" y="0"/>
                </a:lnTo>
                <a:lnTo>
                  <a:pt x="0" y="68186"/>
                </a:lnTo>
                <a:lnTo>
                  <a:pt x="33936" y="68186"/>
                </a:lnTo>
                <a:lnTo>
                  <a:pt x="39422" y="65149"/>
                </a:lnTo>
                <a:lnTo>
                  <a:pt x="43684" y="59977"/>
                </a:lnTo>
                <a:lnTo>
                  <a:pt x="47503" y="54132"/>
                </a:lnTo>
                <a:lnTo>
                  <a:pt x="47690" y="53621"/>
                </a:lnTo>
                <a:lnTo>
                  <a:pt x="17486" y="53621"/>
                </a:lnTo>
                <a:lnTo>
                  <a:pt x="17486" y="14386"/>
                </a:lnTo>
                <a:lnTo>
                  <a:pt x="48238" y="14386"/>
                </a:lnTo>
                <a:lnTo>
                  <a:pt x="45290" y="9005"/>
                </a:lnTo>
                <a:lnTo>
                  <a:pt x="40271" y="4219"/>
                </a:lnTo>
                <a:lnTo>
                  <a:pt x="34794" y="397"/>
                </a:lnTo>
                <a:lnTo>
                  <a:pt x="28753" y="0"/>
                </a:lnTo>
                <a:close/>
              </a:path>
              <a:path w="51434" h="68579">
                <a:moveTo>
                  <a:pt x="48238" y="14386"/>
                </a:moveTo>
                <a:lnTo>
                  <a:pt x="28124" y="14386"/>
                </a:lnTo>
                <a:lnTo>
                  <a:pt x="32145" y="16418"/>
                </a:lnTo>
                <a:lnTo>
                  <a:pt x="32145" y="51181"/>
                </a:lnTo>
                <a:lnTo>
                  <a:pt x="28239" y="53621"/>
                </a:lnTo>
                <a:lnTo>
                  <a:pt x="47690" y="53621"/>
                </a:lnTo>
                <a:lnTo>
                  <a:pt x="49880" y="47638"/>
                </a:lnTo>
                <a:lnTo>
                  <a:pt x="51099" y="40542"/>
                </a:lnTo>
                <a:lnTo>
                  <a:pt x="51443" y="32889"/>
                </a:lnTo>
                <a:lnTo>
                  <a:pt x="50788" y="23297"/>
                </a:lnTo>
                <a:lnTo>
                  <a:pt x="48766" y="15350"/>
                </a:lnTo>
                <a:lnTo>
                  <a:pt x="48238" y="14386"/>
                </a:lnTo>
                <a:close/>
              </a:path>
            </a:pathLst>
          </a:custGeom>
          <a:solidFill>
            <a:srgbClr val="244085"/>
          </a:solidFill>
        </p:spPr>
        <p:txBody>
          <a:bodyPr wrap="square" lIns="0" tIns="0" rIns="0" bIns="0" rtlCol="0"/>
          <a:lstStyle/>
          <a:p>
            <a:endParaRPr/>
          </a:p>
        </p:txBody>
      </p:sp>
      <p:sp>
        <p:nvSpPr>
          <p:cNvPr id="36" name="object 36"/>
          <p:cNvSpPr/>
          <p:nvPr/>
        </p:nvSpPr>
        <p:spPr>
          <a:xfrm>
            <a:off x="19642785" y="10178476"/>
            <a:ext cx="41275" cy="68580"/>
          </a:xfrm>
          <a:custGeom>
            <a:avLst/>
            <a:gdLst/>
            <a:ahLst/>
            <a:cxnLst/>
            <a:rect l="l" t="t" r="r" b="b"/>
            <a:pathLst>
              <a:path w="41275" h="68579">
                <a:moveTo>
                  <a:pt x="39674" y="0"/>
                </a:moveTo>
                <a:lnTo>
                  <a:pt x="0" y="0"/>
                </a:lnTo>
                <a:lnTo>
                  <a:pt x="0" y="68186"/>
                </a:lnTo>
                <a:lnTo>
                  <a:pt x="40920" y="68186"/>
                </a:lnTo>
                <a:lnTo>
                  <a:pt x="40920" y="53621"/>
                </a:lnTo>
                <a:lnTo>
                  <a:pt x="17538" y="53621"/>
                </a:lnTo>
                <a:lnTo>
                  <a:pt x="17538" y="39726"/>
                </a:lnTo>
                <a:lnTo>
                  <a:pt x="34574" y="39726"/>
                </a:lnTo>
                <a:lnTo>
                  <a:pt x="34574" y="25821"/>
                </a:lnTo>
                <a:lnTo>
                  <a:pt x="17538" y="25821"/>
                </a:lnTo>
                <a:lnTo>
                  <a:pt x="17538" y="14386"/>
                </a:lnTo>
                <a:lnTo>
                  <a:pt x="38365" y="14386"/>
                </a:lnTo>
                <a:lnTo>
                  <a:pt x="39674" y="0"/>
                </a:lnTo>
                <a:close/>
              </a:path>
            </a:pathLst>
          </a:custGeom>
          <a:solidFill>
            <a:srgbClr val="244085"/>
          </a:solidFill>
        </p:spPr>
        <p:txBody>
          <a:bodyPr wrap="square" lIns="0" tIns="0" rIns="0" bIns="0" rtlCol="0"/>
          <a:lstStyle/>
          <a:p>
            <a:endParaRPr/>
          </a:p>
        </p:txBody>
      </p:sp>
      <p:sp>
        <p:nvSpPr>
          <p:cNvPr id="37" name="object 37"/>
          <p:cNvSpPr/>
          <p:nvPr/>
        </p:nvSpPr>
        <p:spPr>
          <a:xfrm>
            <a:off x="18417282" y="10669821"/>
            <a:ext cx="1267985" cy="219900"/>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18060787" y="10754228"/>
            <a:ext cx="275633" cy="135493"/>
          </a:xfrm>
          <a:prstGeom prst="rect">
            <a:avLst/>
          </a:prstGeom>
          <a:blipFill>
            <a:blip r:embed="rId3" cstate="print"/>
            <a:stretch>
              <a:fillRect/>
            </a:stretch>
          </a:blipFill>
        </p:spPr>
        <p:txBody>
          <a:bodyPr wrap="square" lIns="0" tIns="0" rIns="0" bIns="0" rtlCol="0"/>
          <a:lstStyle/>
          <a:p>
            <a:endParaRPr/>
          </a:p>
        </p:txBody>
      </p:sp>
      <p:sp>
        <p:nvSpPr>
          <p:cNvPr id="46" name="ZoneTexte 45"/>
          <p:cNvSpPr txBox="1"/>
          <p:nvPr/>
        </p:nvSpPr>
        <p:spPr>
          <a:xfrm>
            <a:off x="9913397" y="4217354"/>
            <a:ext cx="1107996" cy="923330"/>
          </a:xfrm>
          <a:prstGeom prst="rect">
            <a:avLst/>
          </a:prstGeom>
          <a:noFill/>
        </p:spPr>
        <p:txBody>
          <a:bodyPr wrap="none" rtlCol="0">
            <a:spAutoFit/>
          </a:bodyPr>
          <a:lstStyle/>
          <a:p>
            <a:pPr algn="ctr"/>
            <a:endParaRPr lang="fr-FR" u="sng" dirty="0" smtClean="0">
              <a:solidFill>
                <a:srgbClr val="002060"/>
              </a:solidFill>
            </a:endParaRPr>
          </a:p>
          <a:p>
            <a:endParaRPr lang="fr-FR" dirty="0">
              <a:solidFill>
                <a:srgbClr val="002060"/>
              </a:solidFill>
            </a:endParaRPr>
          </a:p>
          <a:p>
            <a:r>
              <a:rPr lang="fr-FR" dirty="0" smtClean="0">
                <a:solidFill>
                  <a:srgbClr val="002060"/>
                </a:solidFill>
              </a:rPr>
              <a:t>	</a:t>
            </a:r>
            <a:endParaRPr lang="fr-FR" dirty="0">
              <a:solidFill>
                <a:srgbClr val="002060"/>
              </a:solidFill>
            </a:endParaRPr>
          </a:p>
        </p:txBody>
      </p:sp>
      <p:sp>
        <p:nvSpPr>
          <p:cNvPr id="41" name="Ellipse 40"/>
          <p:cNvSpPr/>
          <p:nvPr/>
        </p:nvSpPr>
        <p:spPr>
          <a:xfrm>
            <a:off x="340451" y="6781106"/>
            <a:ext cx="7210836" cy="964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11267188" y="1762936"/>
            <a:ext cx="7150094" cy="840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13128058" y="1945909"/>
            <a:ext cx="3757439" cy="892552"/>
          </a:xfrm>
          <a:prstGeom prst="rect">
            <a:avLst/>
          </a:prstGeom>
          <a:noFill/>
        </p:spPr>
        <p:txBody>
          <a:bodyPr wrap="none" rtlCol="0">
            <a:spAutoFit/>
          </a:bodyPr>
          <a:lstStyle/>
          <a:p>
            <a:r>
              <a:rPr lang="fr-FR" sz="2800" dirty="0" smtClean="0">
                <a:solidFill>
                  <a:srgbClr val="002060"/>
                </a:solidFill>
              </a:rPr>
              <a:t>ASSISTANTS FAMILIAUX  </a:t>
            </a:r>
          </a:p>
          <a:p>
            <a:endParaRPr lang="fr-FR" sz="2400" i="1" dirty="0" smtClean="0">
              <a:solidFill>
                <a:srgbClr val="002060"/>
              </a:solidFill>
            </a:endParaRPr>
          </a:p>
        </p:txBody>
      </p:sp>
      <p:sp>
        <p:nvSpPr>
          <p:cNvPr id="58" name="ZoneTexte 57"/>
          <p:cNvSpPr txBox="1"/>
          <p:nvPr/>
        </p:nvSpPr>
        <p:spPr>
          <a:xfrm>
            <a:off x="13766184" y="6755654"/>
            <a:ext cx="5669789" cy="523220"/>
          </a:xfrm>
          <a:prstGeom prst="rect">
            <a:avLst/>
          </a:prstGeom>
          <a:noFill/>
        </p:spPr>
        <p:txBody>
          <a:bodyPr wrap="square" rtlCol="0">
            <a:spAutoFit/>
          </a:bodyPr>
          <a:lstStyle/>
          <a:p>
            <a:r>
              <a:rPr lang="fr-FR" sz="2800" dirty="0" smtClean="0">
                <a:solidFill>
                  <a:srgbClr val="002060"/>
                </a:solidFill>
              </a:rPr>
              <a:t>INSPECTEUR ENFANCE FAMILLE</a:t>
            </a:r>
          </a:p>
        </p:txBody>
      </p:sp>
      <p:sp>
        <p:nvSpPr>
          <p:cNvPr id="47" name="Ellipse 46"/>
          <p:cNvSpPr/>
          <p:nvPr/>
        </p:nvSpPr>
        <p:spPr>
          <a:xfrm>
            <a:off x="887559" y="2026447"/>
            <a:ext cx="7210836" cy="964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2254249" y="6926935"/>
            <a:ext cx="3046668" cy="523220"/>
          </a:xfrm>
          <a:prstGeom prst="rect">
            <a:avLst/>
          </a:prstGeom>
          <a:noFill/>
        </p:spPr>
        <p:txBody>
          <a:bodyPr wrap="none" rtlCol="0">
            <a:spAutoFit/>
          </a:bodyPr>
          <a:lstStyle/>
          <a:p>
            <a:r>
              <a:rPr lang="fr-FR" sz="2800" dirty="0" smtClean="0">
                <a:solidFill>
                  <a:srgbClr val="002060"/>
                </a:solidFill>
              </a:rPr>
              <a:t> SERVICE EDUCATIF </a:t>
            </a:r>
          </a:p>
        </p:txBody>
      </p:sp>
      <p:sp>
        <p:nvSpPr>
          <p:cNvPr id="48" name="Ellipse 47"/>
          <p:cNvSpPr/>
          <p:nvPr/>
        </p:nvSpPr>
        <p:spPr>
          <a:xfrm>
            <a:off x="6485352" y="3656341"/>
            <a:ext cx="6172200" cy="2728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p:cNvSpPr txBox="1"/>
          <p:nvPr/>
        </p:nvSpPr>
        <p:spPr>
          <a:xfrm>
            <a:off x="6866945" y="4409901"/>
            <a:ext cx="5409014" cy="1323439"/>
          </a:xfrm>
          <a:prstGeom prst="rect">
            <a:avLst/>
          </a:prstGeom>
          <a:noFill/>
        </p:spPr>
        <p:txBody>
          <a:bodyPr wrap="square" rtlCol="0">
            <a:spAutoFit/>
          </a:bodyPr>
          <a:lstStyle/>
          <a:p>
            <a:pPr algn="ctr"/>
            <a:r>
              <a:rPr lang="fr-FR" sz="4000" dirty="0" smtClean="0">
                <a:solidFill>
                  <a:srgbClr val="002060"/>
                </a:solidFill>
              </a:rPr>
              <a:t>SERVICE DE L’ACCUEIL FAMILIAL</a:t>
            </a:r>
          </a:p>
        </p:txBody>
      </p:sp>
      <p:sp>
        <p:nvSpPr>
          <p:cNvPr id="56" name="ZoneTexte 55"/>
          <p:cNvSpPr txBox="1"/>
          <p:nvPr/>
        </p:nvSpPr>
        <p:spPr>
          <a:xfrm>
            <a:off x="1697595" y="2253274"/>
            <a:ext cx="6400800" cy="523220"/>
          </a:xfrm>
          <a:prstGeom prst="rect">
            <a:avLst/>
          </a:prstGeom>
          <a:noFill/>
        </p:spPr>
        <p:txBody>
          <a:bodyPr wrap="square" rtlCol="0">
            <a:spAutoFit/>
          </a:bodyPr>
          <a:lstStyle/>
          <a:p>
            <a:r>
              <a:rPr lang="fr-FR" sz="2800" dirty="0" smtClean="0">
                <a:solidFill>
                  <a:srgbClr val="002060"/>
                </a:solidFill>
              </a:rPr>
              <a:t>PMI - UNITE DES MODES D’ACCUEIL </a:t>
            </a:r>
          </a:p>
        </p:txBody>
      </p:sp>
      <p:cxnSp>
        <p:nvCxnSpPr>
          <p:cNvPr id="51" name="Connecteur droit avec flèche 50"/>
          <p:cNvCxnSpPr/>
          <p:nvPr/>
        </p:nvCxnSpPr>
        <p:spPr>
          <a:xfrm>
            <a:off x="12852758" y="5274922"/>
            <a:ext cx="1242833" cy="86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12439073" y="3008357"/>
            <a:ext cx="838200" cy="1060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flipV="1">
            <a:off x="5160423" y="3323346"/>
            <a:ext cx="1129723" cy="1006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H="1">
            <a:off x="5300917" y="5573111"/>
            <a:ext cx="946455" cy="972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3498850" y="8598938"/>
            <a:ext cx="16764000" cy="1631216"/>
          </a:xfrm>
          <a:prstGeom prst="rect">
            <a:avLst/>
          </a:prstGeom>
          <a:noFill/>
        </p:spPr>
        <p:txBody>
          <a:bodyPr wrap="square" rtlCol="0">
            <a:spAutoFit/>
          </a:bodyPr>
          <a:lstStyle/>
          <a:p>
            <a:endParaRPr lang="fr-FR" sz="3200" dirty="0">
              <a:solidFill>
                <a:schemeClr val="tx2"/>
              </a:solidFill>
            </a:endParaRPr>
          </a:p>
          <a:p>
            <a:r>
              <a:rPr lang="fr-FR" sz="3200" dirty="0" smtClean="0">
                <a:solidFill>
                  <a:schemeClr val="tx2"/>
                </a:solidFill>
              </a:rPr>
              <a:t>À tous les professionnels pour leur participation aux groupes de travail !</a:t>
            </a:r>
            <a:endParaRPr lang="fr-FR" dirty="0"/>
          </a:p>
          <a:p>
            <a:endParaRPr lang="fr-FR" dirty="0"/>
          </a:p>
          <a:p>
            <a:r>
              <a:rPr lang="fr-FR" dirty="0" smtClean="0"/>
              <a:t> </a:t>
            </a:r>
            <a:endParaRPr lang="fr-FR" dirty="0"/>
          </a:p>
        </p:txBody>
      </p:sp>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2472" y="3237220"/>
            <a:ext cx="3648141" cy="2432094"/>
          </a:xfrm>
          <a:prstGeom prst="rect">
            <a:avLst/>
          </a:prstGeom>
        </p:spPr>
      </p:pic>
      <p:pic>
        <p:nvPicPr>
          <p:cNvPr id="42" name="Imag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242" y="4102076"/>
            <a:ext cx="2982215" cy="1984529"/>
          </a:xfrm>
          <a:prstGeom prst="rect">
            <a:avLst/>
          </a:prstGeom>
        </p:spPr>
      </p:pic>
      <p:pic>
        <p:nvPicPr>
          <p:cNvPr id="50" name="Image 49"/>
          <p:cNvPicPr>
            <a:picLocks noChangeAspect="1"/>
          </p:cNvPicPr>
          <p:nvPr/>
        </p:nvPicPr>
        <p:blipFill rotWithShape="1">
          <a:blip r:embed="rId6" cstate="print">
            <a:extLst>
              <a:ext uri="{28A0092B-C50C-407E-A947-70E740481C1C}">
                <a14:useLocalDpi xmlns:a14="http://schemas.microsoft.com/office/drawing/2010/main" val="0"/>
              </a:ext>
            </a:extLst>
          </a:blip>
          <a:srcRect b="8899"/>
          <a:stretch/>
        </p:blipFill>
        <p:spPr>
          <a:xfrm>
            <a:off x="904299" y="8567622"/>
            <a:ext cx="2529483" cy="1906484"/>
          </a:xfrm>
          <a:prstGeom prst="rect">
            <a:avLst/>
          </a:prstGeom>
        </p:spPr>
      </p:pic>
    </p:spTree>
    <p:extLst>
      <p:ext uri="{BB962C8B-B14F-4D97-AF65-F5344CB8AC3E}">
        <p14:creationId xmlns:p14="http://schemas.microsoft.com/office/powerpoint/2010/main" val="191340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5725</TotalTime>
  <Words>1567</Words>
  <Application>Microsoft Office PowerPoint</Application>
  <PresentationFormat>Personnalisé</PresentationFormat>
  <Paragraphs>274</Paragraphs>
  <Slides>34</Slides>
  <Notes>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34</vt:i4>
      </vt:variant>
    </vt:vector>
  </HeadingPairs>
  <TitlesOfParts>
    <vt:vector size="46" baseType="lpstr">
      <vt:lpstr>Arial</vt:lpstr>
      <vt:lpstr>Bauhaus 93</vt:lpstr>
      <vt:lpstr>Bradley Hand ITC</vt:lpstr>
      <vt:lpstr>Calibri</vt:lpstr>
      <vt:lpstr>Calibri Light</vt:lpstr>
      <vt:lpstr>Courier New</vt:lpstr>
      <vt:lpstr>DejaVu Sans</vt:lpstr>
      <vt:lpstr>StarSymbol</vt:lpstr>
      <vt:lpstr>Tahoma</vt:lpstr>
      <vt:lpstr>Times New Roman</vt:lpstr>
      <vt:lpstr>Wingdings</vt:lpstr>
      <vt:lpstr>Office Theme</vt:lpstr>
      <vt:lpstr>Réunion en territoire des assistants familiaux</vt:lpstr>
      <vt:lpstr>TITRE DE LA PARTIE</vt:lpstr>
      <vt:lpstr>Sommaire</vt:lpstr>
      <vt:lpstr>Présentation PowerPoint</vt:lpstr>
      <vt:lpstr>Actualités RH à la DEF, en territoire, au SAF…</vt:lpstr>
      <vt:lpstr>Mouvements RH</vt:lpstr>
      <vt:lpstr>Présentation PowerPoint</vt:lpstr>
      <vt:lpstr>Référentiel de l’accompagnement professionnel</vt:lpstr>
      <vt:lpstr>Présentation PowerPoint</vt:lpstr>
      <vt:lpstr>Présentation PowerPoint</vt:lpstr>
      <vt:lpstr>Méthode ESOPPE</vt:lpstr>
      <vt:lpstr>Formation ASS FAM  Sensibilisation à la méthodologie ESOPPE  relative à  l’Évaluation en protection  de l’enfance</vt:lpstr>
      <vt:lpstr>Présentation PowerPoint</vt:lpstr>
      <vt:lpstr>OBJECTIFS DE LA FORMATION</vt:lpstr>
      <vt:lpstr>Contenu J1 :</vt:lpstr>
      <vt:lpstr>Présentation PowerPoint</vt:lpstr>
      <vt:lpstr>Présentation PowerPoint</vt:lpstr>
      <vt:lpstr>Présentation de l’association  Elan ADEPAPE 27</vt:lpstr>
      <vt:lpstr>Présentation PowerPoint</vt:lpstr>
      <vt:lpstr>Informations diverses</vt:lpstr>
      <vt:lpstr>Présentation PowerPoint</vt:lpstr>
      <vt:lpstr>Présentation PowerPoint</vt:lpstr>
      <vt:lpstr>Présentation PowerPoint</vt:lpstr>
      <vt:lpstr>Présentation PowerPoint</vt:lpstr>
      <vt:lpstr>Présentation PowerPoint</vt:lpstr>
      <vt:lpstr>Actualités générales </vt:lpstr>
      <vt:lpstr>Présentation PowerPoint</vt:lpstr>
      <vt:lpstr> Un événement sportif historique dans l’Eure  </vt:lpstr>
      <vt:lpstr>Présentation PowerPoint</vt:lpstr>
      <vt:lpstr>Présentation PowerPoint</vt:lpstr>
      <vt:lpstr>Projet Solidarités 2025</vt:lpstr>
      <vt:lpstr>Présentation PowerPoint</vt:lpstr>
      <vt:lpstr>Présentation PowerPoint</vt:lpstr>
      <vt:lpstr>Merci de votre attention   Bel été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en territoire des assistants familiaux</dc:title>
  <dc:creator>DAVOUST Adeline</dc:creator>
  <cp:lastModifiedBy>DAVOUST Adeline</cp:lastModifiedBy>
  <cp:revision>88</cp:revision>
  <dcterms:created xsi:type="dcterms:W3CDTF">2021-10-18T09:28:57Z</dcterms:created>
  <dcterms:modified xsi:type="dcterms:W3CDTF">2024-06-04T08:57:41Z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2021-10-08T00:00:00Z</vt:filetime>
  </property>
  <property fmtid="{D5CDD505-2E9C-101B-9397-08002B2CF9AE}" pid="3" name="Creator">
    <vt:lpwstr>Adobe InDesign 16.0 (Macintosh)</vt:lpwstr>
  </property>
  <property fmtid="{D5CDD505-2E9C-101B-9397-08002B2CF9AE}" pid="4" name="LastSaved">
    <vt:filetime>2021-10-18T00:00:00Z</vt:filetime>
  </property>
</Properties>
</file>