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61" r:id="rId3"/>
    <p:sldId id="259" r:id="rId4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14D0"/>
    <a:srgbClr val="3BABFF"/>
    <a:srgbClr val="FF99FF"/>
    <a:srgbClr val="FEB8F1"/>
    <a:srgbClr val="F66E22"/>
    <a:srgbClr val="D082CC"/>
    <a:srgbClr val="A06BEF"/>
    <a:srgbClr val="6A18E2"/>
    <a:srgbClr val="C7DDF1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00" autoAdjust="0"/>
  </p:normalViewPr>
  <p:slideViewPr>
    <p:cSldViewPr snapToGrid="0">
      <p:cViewPr varScale="1">
        <p:scale>
          <a:sx n="128" d="100"/>
          <a:sy n="128" d="100"/>
        </p:scale>
        <p:origin x="618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960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82523E-52E9-4488-8D20-469E53FC73BF}" type="doc">
      <dgm:prSet loTypeId="urn:microsoft.com/office/officeart/2005/8/layout/cycle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47DC3D3-C3E9-4D32-9925-15CD344B5B51}">
      <dgm:prSet phldrT="[Texte]" custT="1"/>
      <dgm:spPr>
        <a:solidFill>
          <a:srgbClr val="C54D9D"/>
        </a:solidFill>
      </dgm:spPr>
      <dgm:t>
        <a:bodyPr/>
        <a:lstStyle/>
        <a:p>
          <a:pPr algn="r"/>
          <a:endParaRPr lang="fr-FR" sz="1400" b="0" u="sng" dirty="0" smtClean="0"/>
        </a:p>
        <a:p>
          <a:pPr algn="r"/>
          <a:r>
            <a:rPr lang="fr-FR" sz="1400" b="0" u="sng" dirty="0" smtClean="0"/>
            <a:t> </a:t>
          </a:r>
        </a:p>
      </dgm:t>
    </dgm:pt>
    <dgm:pt modelId="{43E46023-7086-4F9E-B203-006F18DCC5ED}" type="parTrans" cxnId="{25095486-34D1-49B4-A14B-177F69DDB96B}">
      <dgm:prSet/>
      <dgm:spPr/>
      <dgm:t>
        <a:bodyPr/>
        <a:lstStyle/>
        <a:p>
          <a:endParaRPr lang="fr-FR" b="0"/>
        </a:p>
      </dgm:t>
    </dgm:pt>
    <dgm:pt modelId="{BAB6EF85-9A1E-4485-AA72-AD2919275C74}" type="sibTrans" cxnId="{25095486-34D1-49B4-A14B-177F69DDB96B}">
      <dgm:prSet/>
      <dgm:spPr/>
      <dgm:t>
        <a:bodyPr/>
        <a:lstStyle/>
        <a:p>
          <a:endParaRPr lang="fr-FR" b="0"/>
        </a:p>
      </dgm:t>
    </dgm:pt>
    <dgm:pt modelId="{EEAAB903-3CE5-4462-AFA4-08883FD0D4E0}">
      <dgm:prSet phldrT="[Texte]"/>
      <dgm:spPr/>
      <dgm:t>
        <a:bodyPr/>
        <a:lstStyle/>
        <a:p>
          <a:endParaRPr lang="fr-FR" b="0"/>
        </a:p>
      </dgm:t>
    </dgm:pt>
    <dgm:pt modelId="{04577FFA-BA3E-47D9-9A19-2E8EC4C0BDEF}" type="parTrans" cxnId="{807F292A-FAEA-459D-AC04-D7174AF1C5C9}">
      <dgm:prSet/>
      <dgm:spPr/>
      <dgm:t>
        <a:bodyPr/>
        <a:lstStyle/>
        <a:p>
          <a:endParaRPr lang="fr-FR" b="0"/>
        </a:p>
      </dgm:t>
    </dgm:pt>
    <dgm:pt modelId="{C9D3D5C6-28A2-40A9-9C48-861D8C4C12D2}" type="sibTrans" cxnId="{807F292A-FAEA-459D-AC04-D7174AF1C5C9}">
      <dgm:prSet/>
      <dgm:spPr/>
      <dgm:t>
        <a:bodyPr/>
        <a:lstStyle/>
        <a:p>
          <a:endParaRPr lang="fr-FR" b="0"/>
        </a:p>
      </dgm:t>
    </dgm:pt>
    <dgm:pt modelId="{3D203FD1-177B-418A-B11C-1E8A5BAEC3C2}">
      <dgm:prSet phldrT="[Texte]" phldr="1"/>
      <dgm:spPr/>
      <dgm:t>
        <a:bodyPr/>
        <a:lstStyle/>
        <a:p>
          <a:endParaRPr lang="fr-FR" b="0"/>
        </a:p>
      </dgm:t>
    </dgm:pt>
    <dgm:pt modelId="{4566DF1B-C429-43B3-A918-7B911DD8E427}" type="parTrans" cxnId="{50A95BCA-A157-4766-81C2-C83DFDBD1184}">
      <dgm:prSet/>
      <dgm:spPr/>
      <dgm:t>
        <a:bodyPr/>
        <a:lstStyle/>
        <a:p>
          <a:endParaRPr lang="fr-FR" b="0"/>
        </a:p>
      </dgm:t>
    </dgm:pt>
    <dgm:pt modelId="{77627E03-9753-41F7-B3A4-600E2B340FF1}" type="sibTrans" cxnId="{50A95BCA-A157-4766-81C2-C83DFDBD1184}">
      <dgm:prSet/>
      <dgm:spPr/>
      <dgm:t>
        <a:bodyPr/>
        <a:lstStyle/>
        <a:p>
          <a:endParaRPr lang="fr-FR" b="0"/>
        </a:p>
      </dgm:t>
    </dgm:pt>
    <dgm:pt modelId="{A7B37823-B634-4AD7-AA30-9E12199CABCC}">
      <dgm:prSet phldrT="[Texte]" phldr="1"/>
      <dgm:spPr/>
      <dgm:t>
        <a:bodyPr/>
        <a:lstStyle/>
        <a:p>
          <a:endParaRPr lang="fr-FR" b="0"/>
        </a:p>
      </dgm:t>
    </dgm:pt>
    <dgm:pt modelId="{4EE9B242-4FA7-483F-A241-01932F392557}" type="parTrans" cxnId="{54B69869-186A-43BB-9BCE-2B76B8595E87}">
      <dgm:prSet/>
      <dgm:spPr/>
      <dgm:t>
        <a:bodyPr/>
        <a:lstStyle/>
        <a:p>
          <a:endParaRPr lang="fr-FR" b="0"/>
        </a:p>
      </dgm:t>
    </dgm:pt>
    <dgm:pt modelId="{9DCD446F-A9CA-49C0-90E4-D44A19C4DE68}" type="sibTrans" cxnId="{54B69869-186A-43BB-9BCE-2B76B8595E87}">
      <dgm:prSet/>
      <dgm:spPr/>
      <dgm:t>
        <a:bodyPr/>
        <a:lstStyle/>
        <a:p>
          <a:endParaRPr lang="fr-FR" b="0"/>
        </a:p>
      </dgm:t>
    </dgm:pt>
    <dgm:pt modelId="{79951251-5981-43BB-92C4-950B50C4E89B}">
      <dgm:prSet phldrT="[Texte]" phldr="1"/>
      <dgm:spPr/>
      <dgm:t>
        <a:bodyPr/>
        <a:lstStyle/>
        <a:p>
          <a:endParaRPr lang="fr-FR" b="0"/>
        </a:p>
      </dgm:t>
    </dgm:pt>
    <dgm:pt modelId="{D4772F84-C412-4AFE-BC0F-B65BCA2CFDCA}" type="parTrans" cxnId="{1AB3248B-CB96-422E-B9DF-FC96CC06A5E8}">
      <dgm:prSet/>
      <dgm:spPr/>
      <dgm:t>
        <a:bodyPr/>
        <a:lstStyle/>
        <a:p>
          <a:endParaRPr lang="fr-FR" b="0"/>
        </a:p>
      </dgm:t>
    </dgm:pt>
    <dgm:pt modelId="{80DBF739-6BE4-45A3-B562-720A8A7D291F}" type="sibTrans" cxnId="{1AB3248B-CB96-422E-B9DF-FC96CC06A5E8}">
      <dgm:prSet/>
      <dgm:spPr/>
      <dgm:t>
        <a:bodyPr/>
        <a:lstStyle/>
        <a:p>
          <a:endParaRPr lang="fr-FR" b="0"/>
        </a:p>
      </dgm:t>
    </dgm:pt>
    <dgm:pt modelId="{CC95BE8E-E969-461D-AC7E-01A0A347485B}">
      <dgm:prSet phldrT="[Texte]" phldr="1"/>
      <dgm:spPr/>
      <dgm:t>
        <a:bodyPr/>
        <a:lstStyle/>
        <a:p>
          <a:endParaRPr lang="fr-FR" b="0"/>
        </a:p>
      </dgm:t>
    </dgm:pt>
    <dgm:pt modelId="{6B42366F-CFA8-4722-9951-F73A961010F8}" type="parTrans" cxnId="{D46B6EB5-9ECA-4585-9D37-55971DBA5AE6}">
      <dgm:prSet/>
      <dgm:spPr/>
      <dgm:t>
        <a:bodyPr/>
        <a:lstStyle/>
        <a:p>
          <a:endParaRPr lang="fr-FR" b="0"/>
        </a:p>
      </dgm:t>
    </dgm:pt>
    <dgm:pt modelId="{FAE5C8AD-21C0-44C6-89F6-4DBF3CF99785}" type="sibTrans" cxnId="{D46B6EB5-9ECA-4585-9D37-55971DBA5AE6}">
      <dgm:prSet/>
      <dgm:spPr/>
      <dgm:t>
        <a:bodyPr/>
        <a:lstStyle/>
        <a:p>
          <a:endParaRPr lang="fr-FR" b="0"/>
        </a:p>
      </dgm:t>
    </dgm:pt>
    <dgm:pt modelId="{32737890-0B38-4B3C-9268-FA832C488116}">
      <dgm:prSet phldrT="[Texte]" phldr="1"/>
      <dgm:spPr/>
      <dgm:t>
        <a:bodyPr/>
        <a:lstStyle/>
        <a:p>
          <a:endParaRPr lang="fr-FR" b="0"/>
        </a:p>
      </dgm:t>
    </dgm:pt>
    <dgm:pt modelId="{768124AF-A3E1-4A98-B5BF-CCA4794DAED1}" type="parTrans" cxnId="{2D53DD1E-12FF-42F9-A056-BD49951C7BA2}">
      <dgm:prSet/>
      <dgm:spPr/>
      <dgm:t>
        <a:bodyPr/>
        <a:lstStyle/>
        <a:p>
          <a:endParaRPr lang="fr-FR" b="0"/>
        </a:p>
      </dgm:t>
    </dgm:pt>
    <dgm:pt modelId="{34014011-99A4-4752-A118-8321EA6D542C}" type="sibTrans" cxnId="{2D53DD1E-12FF-42F9-A056-BD49951C7BA2}">
      <dgm:prSet/>
      <dgm:spPr/>
      <dgm:t>
        <a:bodyPr/>
        <a:lstStyle/>
        <a:p>
          <a:endParaRPr lang="fr-FR" b="0"/>
        </a:p>
      </dgm:t>
    </dgm:pt>
    <dgm:pt modelId="{4F6F8819-8372-4358-BB99-1BF971713321}">
      <dgm:prSet/>
      <dgm:spPr/>
      <dgm:t>
        <a:bodyPr/>
        <a:lstStyle/>
        <a:p>
          <a:endParaRPr lang="fr-FR" b="0"/>
        </a:p>
      </dgm:t>
    </dgm:pt>
    <dgm:pt modelId="{CC045148-1CD8-4523-BCEE-234FC75EA9F2}" type="parTrans" cxnId="{C33AD956-3E51-44C9-B91F-0BA56E69C335}">
      <dgm:prSet/>
      <dgm:spPr/>
      <dgm:t>
        <a:bodyPr/>
        <a:lstStyle/>
        <a:p>
          <a:endParaRPr lang="fr-FR" b="0"/>
        </a:p>
      </dgm:t>
    </dgm:pt>
    <dgm:pt modelId="{091ADBDD-244D-4938-A36A-AB87B7BB5FB5}" type="sibTrans" cxnId="{C33AD956-3E51-44C9-B91F-0BA56E69C335}">
      <dgm:prSet/>
      <dgm:spPr/>
      <dgm:t>
        <a:bodyPr/>
        <a:lstStyle/>
        <a:p>
          <a:endParaRPr lang="fr-FR" b="0"/>
        </a:p>
      </dgm:t>
    </dgm:pt>
    <dgm:pt modelId="{5F2A0821-72CA-44E0-9FAF-B0BFD2726150}">
      <dgm:prSet/>
      <dgm:spPr/>
      <dgm:t>
        <a:bodyPr/>
        <a:lstStyle/>
        <a:p>
          <a:endParaRPr lang="fr-FR" b="0"/>
        </a:p>
      </dgm:t>
    </dgm:pt>
    <dgm:pt modelId="{F096CEC7-FC72-4AC0-BEB2-BA26651308C9}" type="parTrans" cxnId="{0D229934-39D8-43A6-A219-9B47E34FB803}">
      <dgm:prSet/>
      <dgm:spPr/>
      <dgm:t>
        <a:bodyPr/>
        <a:lstStyle/>
        <a:p>
          <a:endParaRPr lang="fr-FR" b="0"/>
        </a:p>
      </dgm:t>
    </dgm:pt>
    <dgm:pt modelId="{D5CBFCEF-4EAC-4189-A5DC-A124306D940C}" type="sibTrans" cxnId="{0D229934-39D8-43A6-A219-9B47E34FB803}">
      <dgm:prSet/>
      <dgm:spPr/>
      <dgm:t>
        <a:bodyPr/>
        <a:lstStyle/>
        <a:p>
          <a:endParaRPr lang="fr-FR" b="0"/>
        </a:p>
      </dgm:t>
    </dgm:pt>
    <dgm:pt modelId="{194BE002-028D-4AEB-96BF-7CBBDD3C2CAE}">
      <dgm:prSet/>
      <dgm:spPr/>
      <dgm:t>
        <a:bodyPr/>
        <a:lstStyle/>
        <a:p>
          <a:endParaRPr lang="fr-FR" b="0" dirty="0"/>
        </a:p>
      </dgm:t>
    </dgm:pt>
    <dgm:pt modelId="{D037E636-C812-446D-A2AD-6A6846683068}" type="parTrans" cxnId="{6F2321A5-F53B-4473-9E78-17E7E1646B71}">
      <dgm:prSet/>
      <dgm:spPr/>
      <dgm:t>
        <a:bodyPr/>
        <a:lstStyle/>
        <a:p>
          <a:endParaRPr lang="fr-FR" b="0"/>
        </a:p>
      </dgm:t>
    </dgm:pt>
    <dgm:pt modelId="{5673FC6F-7CB1-40DB-9ACA-AA2EEAAFCD29}" type="sibTrans" cxnId="{6F2321A5-F53B-4473-9E78-17E7E1646B71}">
      <dgm:prSet/>
      <dgm:spPr/>
      <dgm:t>
        <a:bodyPr/>
        <a:lstStyle/>
        <a:p>
          <a:endParaRPr lang="fr-FR" b="0"/>
        </a:p>
      </dgm:t>
    </dgm:pt>
    <dgm:pt modelId="{B34D9746-1655-412A-9FA3-2926C876CA9F}">
      <dgm:prSet/>
      <dgm:spPr/>
      <dgm:t>
        <a:bodyPr/>
        <a:lstStyle/>
        <a:p>
          <a:endParaRPr lang="fr-FR" b="0"/>
        </a:p>
      </dgm:t>
    </dgm:pt>
    <dgm:pt modelId="{E5756D18-1065-41E2-826C-314BA6C6CCB8}" type="parTrans" cxnId="{78577EFD-40B6-48DF-9F91-B7FBA0BAD067}">
      <dgm:prSet/>
      <dgm:spPr/>
      <dgm:t>
        <a:bodyPr/>
        <a:lstStyle/>
        <a:p>
          <a:endParaRPr lang="fr-FR" b="0"/>
        </a:p>
      </dgm:t>
    </dgm:pt>
    <dgm:pt modelId="{0F577300-ADF5-4C3B-AFF3-AA42F013C2D3}" type="sibTrans" cxnId="{78577EFD-40B6-48DF-9F91-B7FBA0BAD067}">
      <dgm:prSet/>
      <dgm:spPr/>
      <dgm:t>
        <a:bodyPr/>
        <a:lstStyle/>
        <a:p>
          <a:endParaRPr lang="fr-FR" b="0"/>
        </a:p>
      </dgm:t>
    </dgm:pt>
    <dgm:pt modelId="{7E23E44F-047A-4B59-93C5-EA0EE1B659B6}">
      <dgm:prSet/>
      <dgm:spPr/>
      <dgm:t>
        <a:bodyPr/>
        <a:lstStyle/>
        <a:p>
          <a:endParaRPr lang="fr-FR" b="0"/>
        </a:p>
      </dgm:t>
    </dgm:pt>
    <dgm:pt modelId="{49C727BC-008D-4CD8-A72B-9575862E87AE}" type="parTrans" cxnId="{4F175DD1-51CA-4229-9622-B785EFCFE58E}">
      <dgm:prSet/>
      <dgm:spPr/>
      <dgm:t>
        <a:bodyPr/>
        <a:lstStyle/>
        <a:p>
          <a:endParaRPr lang="fr-FR" b="0"/>
        </a:p>
      </dgm:t>
    </dgm:pt>
    <dgm:pt modelId="{BD232C18-8ADC-49CC-9BF1-93C9F2B844EB}" type="sibTrans" cxnId="{4F175DD1-51CA-4229-9622-B785EFCFE58E}">
      <dgm:prSet/>
      <dgm:spPr/>
      <dgm:t>
        <a:bodyPr/>
        <a:lstStyle/>
        <a:p>
          <a:endParaRPr lang="fr-FR" b="0"/>
        </a:p>
      </dgm:t>
    </dgm:pt>
    <dgm:pt modelId="{5B875B49-A196-46AE-ACEE-968F8A9EA75F}">
      <dgm:prSet/>
      <dgm:spPr/>
      <dgm:t>
        <a:bodyPr/>
        <a:lstStyle/>
        <a:p>
          <a:endParaRPr lang="fr-FR" b="0"/>
        </a:p>
      </dgm:t>
    </dgm:pt>
    <dgm:pt modelId="{95F9A7FF-178D-41FE-9508-DDA4D37393C7}" type="parTrans" cxnId="{14CD8349-71FE-4125-91E4-59444C031B54}">
      <dgm:prSet/>
      <dgm:spPr/>
      <dgm:t>
        <a:bodyPr/>
        <a:lstStyle/>
        <a:p>
          <a:endParaRPr lang="fr-FR" b="0"/>
        </a:p>
      </dgm:t>
    </dgm:pt>
    <dgm:pt modelId="{8ECE8A91-3849-4D5C-9DAE-B29733E3430D}" type="sibTrans" cxnId="{14CD8349-71FE-4125-91E4-59444C031B54}">
      <dgm:prSet/>
      <dgm:spPr/>
      <dgm:t>
        <a:bodyPr/>
        <a:lstStyle/>
        <a:p>
          <a:endParaRPr lang="fr-FR" b="0"/>
        </a:p>
      </dgm:t>
    </dgm:pt>
    <dgm:pt modelId="{23CC5833-CE34-49E2-B076-AC7A4BB8D408}">
      <dgm:prSet/>
      <dgm:spPr/>
      <dgm:t>
        <a:bodyPr/>
        <a:lstStyle/>
        <a:p>
          <a:endParaRPr lang="fr-FR" b="0"/>
        </a:p>
      </dgm:t>
    </dgm:pt>
    <dgm:pt modelId="{CC818884-78E8-4110-9D36-2E128FBF3A05}" type="parTrans" cxnId="{BCDFA0D8-22E0-4DE6-BA16-BD5BF0B40582}">
      <dgm:prSet/>
      <dgm:spPr/>
      <dgm:t>
        <a:bodyPr/>
        <a:lstStyle/>
        <a:p>
          <a:endParaRPr lang="fr-FR" b="0"/>
        </a:p>
      </dgm:t>
    </dgm:pt>
    <dgm:pt modelId="{00BCB50C-D6C9-466F-BDCC-78138AE6D2F8}" type="sibTrans" cxnId="{BCDFA0D8-22E0-4DE6-BA16-BD5BF0B40582}">
      <dgm:prSet/>
      <dgm:spPr/>
      <dgm:t>
        <a:bodyPr/>
        <a:lstStyle/>
        <a:p>
          <a:endParaRPr lang="fr-FR" b="0"/>
        </a:p>
      </dgm:t>
    </dgm:pt>
    <dgm:pt modelId="{BDC4860A-AA68-4ABE-A7F2-541656C3BF90}">
      <dgm:prSet/>
      <dgm:spPr/>
      <dgm:t>
        <a:bodyPr/>
        <a:lstStyle/>
        <a:p>
          <a:endParaRPr lang="fr-FR" b="0" dirty="0"/>
        </a:p>
      </dgm:t>
    </dgm:pt>
    <dgm:pt modelId="{712999AA-8C6F-4C26-AEA4-81367A2C6718}" type="parTrans" cxnId="{400FAD66-FF26-4989-BEDD-499963CF4838}">
      <dgm:prSet/>
      <dgm:spPr/>
      <dgm:t>
        <a:bodyPr/>
        <a:lstStyle/>
        <a:p>
          <a:endParaRPr lang="fr-FR" b="0"/>
        </a:p>
      </dgm:t>
    </dgm:pt>
    <dgm:pt modelId="{DC4E6FF2-F5CA-4BFC-B3B1-A5C7FCD620B3}" type="sibTrans" cxnId="{400FAD66-FF26-4989-BEDD-499963CF4838}">
      <dgm:prSet/>
      <dgm:spPr/>
      <dgm:t>
        <a:bodyPr/>
        <a:lstStyle/>
        <a:p>
          <a:endParaRPr lang="fr-FR" b="0"/>
        </a:p>
      </dgm:t>
    </dgm:pt>
    <dgm:pt modelId="{9062D46B-021E-4F25-999E-2C363B4493F8}">
      <dgm:prSet phldrT="[Texte]" custT="1"/>
      <dgm:spPr>
        <a:solidFill>
          <a:srgbClr val="00B0F0"/>
        </a:solidFill>
      </dgm:spPr>
      <dgm:t>
        <a:bodyPr/>
        <a:lstStyle/>
        <a:p>
          <a:pPr algn="r"/>
          <a:endParaRPr lang="fr-FR" sz="1400" b="0" u="sng" dirty="0"/>
        </a:p>
      </dgm:t>
    </dgm:pt>
    <dgm:pt modelId="{AA1F5F12-6165-46A5-85C6-D1447F4A857C}" type="parTrans" cxnId="{D1B9B04D-C527-4BAB-B5B2-F0738B413C65}">
      <dgm:prSet/>
      <dgm:spPr/>
      <dgm:t>
        <a:bodyPr/>
        <a:lstStyle/>
        <a:p>
          <a:endParaRPr lang="fr-FR" b="0"/>
        </a:p>
      </dgm:t>
    </dgm:pt>
    <dgm:pt modelId="{4BF2CE17-3A6F-4771-9145-32694D050538}" type="sibTrans" cxnId="{D1B9B04D-C527-4BAB-B5B2-F0738B413C65}">
      <dgm:prSet/>
      <dgm:spPr/>
      <dgm:t>
        <a:bodyPr/>
        <a:lstStyle/>
        <a:p>
          <a:endParaRPr lang="fr-FR" b="0"/>
        </a:p>
      </dgm:t>
    </dgm:pt>
    <dgm:pt modelId="{23EECF7B-DF45-4EFF-ACB7-B4E3523823D4}">
      <dgm:prSet/>
      <dgm:spPr/>
      <dgm:t>
        <a:bodyPr/>
        <a:lstStyle/>
        <a:p>
          <a:endParaRPr lang="fr-FR" b="0" dirty="0"/>
        </a:p>
      </dgm:t>
    </dgm:pt>
    <dgm:pt modelId="{B2E34A0C-2946-4AA8-AEA4-8B9F1A7E1E1B}" type="parTrans" cxnId="{B7D73485-010D-439A-927A-433227BA7A3D}">
      <dgm:prSet/>
      <dgm:spPr/>
      <dgm:t>
        <a:bodyPr/>
        <a:lstStyle/>
        <a:p>
          <a:endParaRPr lang="fr-FR" b="0"/>
        </a:p>
      </dgm:t>
    </dgm:pt>
    <dgm:pt modelId="{01459323-3CD5-49C7-9073-C345510BFFCC}" type="sibTrans" cxnId="{B7D73485-010D-439A-927A-433227BA7A3D}">
      <dgm:prSet/>
      <dgm:spPr/>
      <dgm:t>
        <a:bodyPr/>
        <a:lstStyle/>
        <a:p>
          <a:endParaRPr lang="fr-FR" b="0"/>
        </a:p>
      </dgm:t>
    </dgm:pt>
    <dgm:pt modelId="{105B652C-DC12-47EF-8A95-65772FDAE607}">
      <dgm:prSet/>
      <dgm:spPr/>
      <dgm:t>
        <a:bodyPr/>
        <a:lstStyle/>
        <a:p>
          <a:endParaRPr lang="fr-FR" b="0" dirty="0"/>
        </a:p>
      </dgm:t>
    </dgm:pt>
    <dgm:pt modelId="{B6F62B9D-65B1-4752-9F50-DC817BD11731}" type="parTrans" cxnId="{16C3B3CB-DE1B-4B82-B6C1-678CA34BF1D6}">
      <dgm:prSet/>
      <dgm:spPr/>
      <dgm:t>
        <a:bodyPr/>
        <a:lstStyle/>
        <a:p>
          <a:endParaRPr lang="fr-FR" b="0"/>
        </a:p>
      </dgm:t>
    </dgm:pt>
    <dgm:pt modelId="{EC51E0C7-5EAD-4446-9E23-0C8EA53A7239}" type="sibTrans" cxnId="{16C3B3CB-DE1B-4B82-B6C1-678CA34BF1D6}">
      <dgm:prSet/>
      <dgm:spPr/>
      <dgm:t>
        <a:bodyPr/>
        <a:lstStyle/>
        <a:p>
          <a:endParaRPr lang="fr-FR" b="0"/>
        </a:p>
      </dgm:t>
    </dgm:pt>
    <dgm:pt modelId="{ECAAB01E-9B7F-43C4-B459-243333BA7E9B}">
      <dgm:prSet/>
      <dgm:spPr/>
      <dgm:t>
        <a:bodyPr/>
        <a:lstStyle/>
        <a:p>
          <a:endParaRPr lang="fr-FR" b="0" dirty="0"/>
        </a:p>
      </dgm:t>
    </dgm:pt>
    <dgm:pt modelId="{F4F35399-4126-4A2A-B87C-A0E0D94BF050}" type="parTrans" cxnId="{FEE5E196-09FF-46C3-BA26-7D0E02506767}">
      <dgm:prSet/>
      <dgm:spPr/>
      <dgm:t>
        <a:bodyPr/>
        <a:lstStyle/>
        <a:p>
          <a:endParaRPr lang="fr-FR" b="0"/>
        </a:p>
      </dgm:t>
    </dgm:pt>
    <dgm:pt modelId="{CA4BAAE7-90D7-4D21-8CF5-65128C4B0324}" type="sibTrans" cxnId="{FEE5E196-09FF-46C3-BA26-7D0E02506767}">
      <dgm:prSet/>
      <dgm:spPr/>
      <dgm:t>
        <a:bodyPr/>
        <a:lstStyle/>
        <a:p>
          <a:endParaRPr lang="fr-FR" b="0"/>
        </a:p>
      </dgm:t>
    </dgm:pt>
    <dgm:pt modelId="{104C12AE-EAF1-4EC2-A8BE-D986E3CEE72F}">
      <dgm:prSet/>
      <dgm:spPr/>
      <dgm:t>
        <a:bodyPr/>
        <a:lstStyle/>
        <a:p>
          <a:endParaRPr lang="fr-FR" b="0"/>
        </a:p>
      </dgm:t>
    </dgm:pt>
    <dgm:pt modelId="{4CB339E8-C15A-41BD-A797-F361D13D44D7}" type="parTrans" cxnId="{A07AA53D-D6D6-4F9B-B2E9-59C0941F6EB3}">
      <dgm:prSet/>
      <dgm:spPr/>
      <dgm:t>
        <a:bodyPr/>
        <a:lstStyle/>
        <a:p>
          <a:endParaRPr lang="fr-FR" b="0"/>
        </a:p>
      </dgm:t>
    </dgm:pt>
    <dgm:pt modelId="{1F5DDCD9-E845-4532-9477-D9AF5E0EB376}" type="sibTrans" cxnId="{A07AA53D-D6D6-4F9B-B2E9-59C0941F6EB3}">
      <dgm:prSet/>
      <dgm:spPr/>
      <dgm:t>
        <a:bodyPr/>
        <a:lstStyle/>
        <a:p>
          <a:endParaRPr lang="fr-FR" b="0"/>
        </a:p>
      </dgm:t>
    </dgm:pt>
    <dgm:pt modelId="{256927BC-63EC-4226-A71F-2EAB039DEC7C}">
      <dgm:prSet/>
      <dgm:spPr/>
      <dgm:t>
        <a:bodyPr/>
        <a:lstStyle/>
        <a:p>
          <a:endParaRPr lang="fr-FR" b="0"/>
        </a:p>
      </dgm:t>
    </dgm:pt>
    <dgm:pt modelId="{B1DCE375-BA43-490F-9200-26FC5E2FF19A}" type="parTrans" cxnId="{0D45D319-BA1D-4351-BE8B-5F516D6733EA}">
      <dgm:prSet/>
      <dgm:spPr/>
      <dgm:t>
        <a:bodyPr/>
        <a:lstStyle/>
        <a:p>
          <a:endParaRPr lang="fr-FR" b="0"/>
        </a:p>
      </dgm:t>
    </dgm:pt>
    <dgm:pt modelId="{1AB2B384-7252-418E-B62E-769857A1A4F5}" type="sibTrans" cxnId="{0D45D319-BA1D-4351-BE8B-5F516D6733EA}">
      <dgm:prSet/>
      <dgm:spPr/>
      <dgm:t>
        <a:bodyPr/>
        <a:lstStyle/>
        <a:p>
          <a:endParaRPr lang="fr-FR" b="0"/>
        </a:p>
      </dgm:t>
    </dgm:pt>
    <dgm:pt modelId="{41BE695A-A4BE-40EB-9140-8D69D557177E}">
      <dgm:prSet/>
      <dgm:spPr/>
      <dgm:t>
        <a:bodyPr/>
        <a:lstStyle/>
        <a:p>
          <a:endParaRPr lang="fr-FR"/>
        </a:p>
      </dgm:t>
    </dgm:pt>
    <dgm:pt modelId="{D53233F2-EFCD-4C69-BD5B-459F62CB7DE9}" type="parTrans" cxnId="{294D3677-C51B-46CA-918D-D674103060D0}">
      <dgm:prSet/>
      <dgm:spPr/>
      <dgm:t>
        <a:bodyPr/>
        <a:lstStyle/>
        <a:p>
          <a:endParaRPr lang="fr-FR"/>
        </a:p>
      </dgm:t>
    </dgm:pt>
    <dgm:pt modelId="{0A3EFC01-E583-42A5-89AF-117D39219FBA}" type="sibTrans" cxnId="{294D3677-C51B-46CA-918D-D674103060D0}">
      <dgm:prSet/>
      <dgm:spPr/>
      <dgm:t>
        <a:bodyPr/>
        <a:lstStyle/>
        <a:p>
          <a:endParaRPr lang="fr-FR"/>
        </a:p>
      </dgm:t>
    </dgm:pt>
    <dgm:pt modelId="{81D0F2D0-4A50-4B35-9A83-1384DC988275}">
      <dgm:prSet/>
      <dgm:spPr/>
      <dgm:t>
        <a:bodyPr/>
        <a:lstStyle/>
        <a:p>
          <a:endParaRPr lang="fr-FR"/>
        </a:p>
      </dgm:t>
    </dgm:pt>
    <dgm:pt modelId="{F24C921D-B077-4C88-B3D4-E2E98FA14232}" type="parTrans" cxnId="{D600F093-8801-43EB-8754-46E5C1BC5C52}">
      <dgm:prSet/>
      <dgm:spPr/>
      <dgm:t>
        <a:bodyPr/>
        <a:lstStyle/>
        <a:p>
          <a:endParaRPr lang="fr-FR"/>
        </a:p>
      </dgm:t>
    </dgm:pt>
    <dgm:pt modelId="{EC531426-9130-45AC-94F0-8A5BEE99BBCB}" type="sibTrans" cxnId="{D600F093-8801-43EB-8754-46E5C1BC5C52}">
      <dgm:prSet/>
      <dgm:spPr/>
      <dgm:t>
        <a:bodyPr/>
        <a:lstStyle/>
        <a:p>
          <a:endParaRPr lang="fr-FR"/>
        </a:p>
      </dgm:t>
    </dgm:pt>
    <dgm:pt modelId="{2CC269FA-E498-4D0D-B869-96A50B5E27E0}">
      <dgm:prSet/>
      <dgm:spPr/>
      <dgm:t>
        <a:bodyPr/>
        <a:lstStyle/>
        <a:p>
          <a:endParaRPr lang="fr-FR"/>
        </a:p>
      </dgm:t>
    </dgm:pt>
    <dgm:pt modelId="{035A1CFF-36E9-4342-B69D-8AE377DB4B98}" type="parTrans" cxnId="{379ECA30-C08B-41E2-939B-C076DCD877EE}">
      <dgm:prSet/>
      <dgm:spPr/>
      <dgm:t>
        <a:bodyPr/>
        <a:lstStyle/>
        <a:p>
          <a:endParaRPr lang="fr-FR"/>
        </a:p>
      </dgm:t>
    </dgm:pt>
    <dgm:pt modelId="{79C27D8A-5087-4320-A058-252B3A5A7EAF}" type="sibTrans" cxnId="{379ECA30-C08B-41E2-939B-C076DCD877EE}">
      <dgm:prSet/>
      <dgm:spPr/>
      <dgm:t>
        <a:bodyPr/>
        <a:lstStyle/>
        <a:p>
          <a:endParaRPr lang="fr-FR"/>
        </a:p>
      </dgm:t>
    </dgm:pt>
    <dgm:pt modelId="{FE469DEA-7630-4A94-8127-E39A03B997F4}">
      <dgm:prSet/>
      <dgm:spPr/>
      <dgm:t>
        <a:bodyPr/>
        <a:lstStyle/>
        <a:p>
          <a:endParaRPr lang="fr-FR"/>
        </a:p>
      </dgm:t>
    </dgm:pt>
    <dgm:pt modelId="{D5A3DFEC-E40A-49C7-885F-E10D3DBC9BA1}" type="parTrans" cxnId="{D8050F4C-A4F9-4DD2-BA42-0684C2A75CC8}">
      <dgm:prSet/>
      <dgm:spPr/>
      <dgm:t>
        <a:bodyPr/>
        <a:lstStyle/>
        <a:p>
          <a:endParaRPr lang="fr-FR"/>
        </a:p>
      </dgm:t>
    </dgm:pt>
    <dgm:pt modelId="{33500A2A-1D50-4B7E-83C8-9ADA110A3A43}" type="sibTrans" cxnId="{D8050F4C-A4F9-4DD2-BA42-0684C2A75CC8}">
      <dgm:prSet/>
      <dgm:spPr/>
      <dgm:t>
        <a:bodyPr/>
        <a:lstStyle/>
        <a:p>
          <a:endParaRPr lang="fr-FR"/>
        </a:p>
      </dgm:t>
    </dgm:pt>
    <dgm:pt modelId="{60AB4700-3EAF-4543-ACF5-1CDDC0DD795B}">
      <dgm:prSet/>
      <dgm:spPr/>
      <dgm:t>
        <a:bodyPr/>
        <a:lstStyle/>
        <a:p>
          <a:endParaRPr lang="fr-FR"/>
        </a:p>
      </dgm:t>
    </dgm:pt>
    <dgm:pt modelId="{2F49A029-E99B-46E0-941C-14ED844D3FCF}" type="parTrans" cxnId="{DEC9A8D6-35F5-4BCD-A01E-C4181833681A}">
      <dgm:prSet/>
      <dgm:spPr/>
      <dgm:t>
        <a:bodyPr/>
        <a:lstStyle/>
        <a:p>
          <a:endParaRPr lang="fr-FR"/>
        </a:p>
      </dgm:t>
    </dgm:pt>
    <dgm:pt modelId="{DCD6750C-39AA-4711-8535-2445F6490176}" type="sibTrans" cxnId="{DEC9A8D6-35F5-4BCD-A01E-C4181833681A}">
      <dgm:prSet/>
      <dgm:spPr/>
      <dgm:t>
        <a:bodyPr/>
        <a:lstStyle/>
        <a:p>
          <a:endParaRPr lang="fr-FR"/>
        </a:p>
      </dgm:t>
    </dgm:pt>
    <dgm:pt modelId="{EAD68704-72B5-43D3-ACB7-3CD61EFC7C15}">
      <dgm:prSet/>
      <dgm:spPr/>
      <dgm:t>
        <a:bodyPr/>
        <a:lstStyle/>
        <a:p>
          <a:endParaRPr lang="fr-FR"/>
        </a:p>
      </dgm:t>
    </dgm:pt>
    <dgm:pt modelId="{A1155E4A-0E20-463D-99D0-BE036D6C4A8F}" type="parTrans" cxnId="{9BB8B3EC-2A80-4455-8B85-5E6627F9930E}">
      <dgm:prSet/>
      <dgm:spPr/>
      <dgm:t>
        <a:bodyPr/>
        <a:lstStyle/>
        <a:p>
          <a:endParaRPr lang="fr-FR"/>
        </a:p>
      </dgm:t>
    </dgm:pt>
    <dgm:pt modelId="{AD95B488-9BF7-4D84-8D65-338AE3D5586F}" type="sibTrans" cxnId="{9BB8B3EC-2A80-4455-8B85-5E6627F9930E}">
      <dgm:prSet/>
      <dgm:spPr/>
      <dgm:t>
        <a:bodyPr/>
        <a:lstStyle/>
        <a:p>
          <a:endParaRPr lang="fr-FR"/>
        </a:p>
      </dgm:t>
    </dgm:pt>
    <dgm:pt modelId="{79C3AD11-A65D-4023-8977-D24387130EFE}" type="pres">
      <dgm:prSet presAssocID="{9882523E-52E9-4488-8D20-469E53FC73B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17EF3FA-59BF-4E44-8844-69B02808DA47}" type="pres">
      <dgm:prSet presAssocID="{9882523E-52E9-4488-8D20-469E53FC73BF}" presName="children" presStyleCnt="0"/>
      <dgm:spPr/>
    </dgm:pt>
    <dgm:pt modelId="{FC977004-DE62-42E9-B18D-12D2E3C87395}" type="pres">
      <dgm:prSet presAssocID="{9882523E-52E9-4488-8D20-469E53FC73BF}" presName="childPlaceholder" presStyleCnt="0"/>
      <dgm:spPr/>
    </dgm:pt>
    <dgm:pt modelId="{023C1A4E-3AF3-46BE-95BD-DEDF1D0F1CB4}" type="pres">
      <dgm:prSet presAssocID="{9882523E-52E9-4488-8D20-469E53FC73BF}" presName="circle" presStyleCnt="0"/>
      <dgm:spPr/>
    </dgm:pt>
    <dgm:pt modelId="{2B0B55DE-D644-428B-8741-EF7E09ADD64D}" type="pres">
      <dgm:prSet presAssocID="{9882523E-52E9-4488-8D20-469E53FC73BF}" presName="quadrant1" presStyleLbl="node1" presStyleIdx="0" presStyleCnt="4" custScaleY="92848" custLinFactNeighborX="1496" custLinFactNeighborY="-193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283033-E5CE-4246-8419-94CB15264275}" type="pres">
      <dgm:prSet presAssocID="{9882523E-52E9-4488-8D20-469E53FC73BF}" presName="quadrant2" presStyleLbl="node1" presStyleIdx="1" presStyleCnt="4" custScaleX="98058" custScaleY="94189" custLinFactNeighborX="-3280" custLinFactNeighborY="-115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907B67-A523-48B9-AF83-DBA3F74345C7}" type="pres">
      <dgm:prSet presAssocID="{9882523E-52E9-4488-8D20-469E53FC73BF}" presName="quadrant3" presStyleLbl="node1" presStyleIdx="2" presStyleCnt="4" custScaleX="97986" custScaleY="96144" custLinFactNeighborX="24" custLinFactNeighborY="-476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1985EC-9A1B-4E33-9EF2-6BCC9A5E615D}" type="pres">
      <dgm:prSet presAssocID="{9882523E-52E9-4488-8D20-469E53FC73BF}" presName="quadrant4" presStyleLbl="node1" presStyleIdx="3" presStyleCnt="4" custLinFactNeighborX="2309" custLinFactNeighborY="-7397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F1FCE2-18AB-4978-AE92-0BF08F0BEF59}" type="pres">
      <dgm:prSet presAssocID="{9882523E-52E9-4488-8D20-469E53FC73BF}" presName="quadrantPlaceholder" presStyleCnt="0"/>
      <dgm:spPr/>
    </dgm:pt>
    <dgm:pt modelId="{0740F156-0AFE-488C-B2F8-F7C287FF0E6F}" type="pres">
      <dgm:prSet presAssocID="{9882523E-52E9-4488-8D20-469E53FC73BF}" presName="center1" presStyleLbl="fgShp" presStyleIdx="0" presStyleCnt="2"/>
      <dgm:spPr/>
    </dgm:pt>
    <dgm:pt modelId="{787FB6E3-DCA4-49D9-8EFE-0C186D5599CC}" type="pres">
      <dgm:prSet presAssocID="{9882523E-52E9-4488-8D20-469E53FC73BF}" presName="center2" presStyleLbl="fgShp" presStyleIdx="1" presStyleCnt="2"/>
      <dgm:spPr/>
    </dgm:pt>
  </dgm:ptLst>
  <dgm:cxnLst>
    <dgm:cxn modelId="{C33AD956-3E51-44C9-B91F-0BA56E69C335}" srcId="{9882523E-52E9-4488-8D20-469E53FC73BF}" destId="{4F6F8819-8372-4358-BB99-1BF971713321}" srcOrd="12" destOrd="0" parTransId="{CC045148-1CD8-4523-BCEE-234FC75EA9F2}" sibTransId="{091ADBDD-244D-4938-A36A-AB87B7BB5FB5}"/>
    <dgm:cxn modelId="{807F292A-FAEA-459D-AC04-D7174AF1C5C9}" srcId="{9882523E-52E9-4488-8D20-469E53FC73BF}" destId="{EEAAB903-3CE5-4462-AFA4-08883FD0D4E0}" srcOrd="5" destOrd="0" parTransId="{04577FFA-BA3E-47D9-9A19-2E8EC4C0BDEF}" sibTransId="{C9D3D5C6-28A2-40A9-9C48-861D8C4C12D2}"/>
    <dgm:cxn modelId="{FEE5E196-09FF-46C3-BA26-7D0E02506767}" srcId="{9882523E-52E9-4488-8D20-469E53FC73BF}" destId="{ECAAB01E-9B7F-43C4-B459-243333BA7E9B}" srcOrd="2" destOrd="0" parTransId="{F4F35399-4126-4A2A-B87C-A0E0D94BF050}" sibTransId="{CA4BAAE7-90D7-4D21-8CF5-65128C4B0324}"/>
    <dgm:cxn modelId="{25095486-34D1-49B4-A14B-177F69DDB96B}" srcId="{9882523E-52E9-4488-8D20-469E53FC73BF}" destId="{C47DC3D3-C3E9-4D32-9925-15CD344B5B51}" srcOrd="1" destOrd="0" parTransId="{43E46023-7086-4F9E-B203-006F18DCC5ED}" sibTransId="{BAB6EF85-9A1E-4485-AA72-AD2919275C74}"/>
    <dgm:cxn modelId="{379ECA30-C08B-41E2-939B-C076DCD877EE}" srcId="{9882523E-52E9-4488-8D20-469E53FC73BF}" destId="{2CC269FA-E498-4D0D-B869-96A50B5E27E0}" srcOrd="20" destOrd="0" parTransId="{035A1CFF-36E9-4342-B69D-8AE377DB4B98}" sibTransId="{79C27D8A-5087-4320-A058-252B3A5A7EAF}"/>
    <dgm:cxn modelId="{50A95BCA-A157-4766-81C2-C83DFDBD1184}" srcId="{BDC4860A-AA68-4ABE-A7F2-541656C3BF90}" destId="{3D203FD1-177B-418A-B11C-1E8A5BAEC3C2}" srcOrd="0" destOrd="0" parTransId="{4566DF1B-C429-43B3-A918-7B911DD8E427}" sibTransId="{77627E03-9753-41F7-B3A4-600E2B340FF1}"/>
    <dgm:cxn modelId="{A07AA53D-D6D6-4F9B-B2E9-59C0941F6EB3}" srcId="{9882523E-52E9-4488-8D20-469E53FC73BF}" destId="{104C12AE-EAF1-4EC2-A8BE-D986E3CEE72F}" srcOrd="16" destOrd="0" parTransId="{4CB339E8-C15A-41BD-A797-F361D13D44D7}" sibTransId="{1F5DDCD9-E845-4532-9477-D9AF5E0EB376}"/>
    <dgm:cxn modelId="{D8050F4C-A4F9-4DD2-BA42-0684C2A75CC8}" srcId="{9882523E-52E9-4488-8D20-469E53FC73BF}" destId="{FE469DEA-7630-4A94-8127-E39A03B997F4}" srcOrd="21" destOrd="0" parTransId="{D5A3DFEC-E40A-49C7-885F-E10D3DBC9BA1}" sibTransId="{33500A2A-1D50-4B7E-83C8-9ADA110A3A43}"/>
    <dgm:cxn modelId="{BCDFA0D8-22E0-4DE6-BA16-BD5BF0B40582}" srcId="{9882523E-52E9-4488-8D20-469E53FC73BF}" destId="{23CC5833-CE34-49E2-B076-AC7A4BB8D408}" srcOrd="8" destOrd="0" parTransId="{CC818884-78E8-4110-9D36-2E128FBF3A05}" sibTransId="{00BCB50C-D6C9-466F-BDCC-78138AE6D2F8}"/>
    <dgm:cxn modelId="{1AB3248B-CB96-422E-B9DF-FC96CC06A5E8}" srcId="{A7B37823-B634-4AD7-AA30-9E12199CABCC}" destId="{79951251-5981-43BB-92C4-950B50C4E89B}" srcOrd="0" destOrd="0" parTransId="{D4772F84-C412-4AFE-BC0F-B65BCA2CFDCA}" sibTransId="{80DBF739-6BE4-45A3-B562-720A8A7D291F}"/>
    <dgm:cxn modelId="{F20C03EA-17F6-4B8B-9E8D-6A77477E5DF3}" type="presOf" srcId="{9882523E-52E9-4488-8D20-469E53FC73BF}" destId="{79C3AD11-A65D-4023-8977-D24387130EFE}" srcOrd="0" destOrd="0" presId="urn:microsoft.com/office/officeart/2005/8/layout/cycle4"/>
    <dgm:cxn modelId="{D600F093-8801-43EB-8754-46E5C1BC5C52}" srcId="{9882523E-52E9-4488-8D20-469E53FC73BF}" destId="{81D0F2D0-4A50-4B35-9A83-1384DC988275}" srcOrd="19" destOrd="0" parTransId="{F24C921D-B077-4C88-B3D4-E2E98FA14232}" sibTransId="{EC531426-9130-45AC-94F0-8A5BEE99BBCB}"/>
    <dgm:cxn modelId="{16C3B3CB-DE1B-4B82-B6C1-678CA34BF1D6}" srcId="{9882523E-52E9-4488-8D20-469E53FC73BF}" destId="{105B652C-DC12-47EF-8A95-65772FDAE607}" srcOrd="4" destOrd="0" parTransId="{B6F62B9D-65B1-4752-9F50-DC817BD11731}" sibTransId="{EC51E0C7-5EAD-4446-9E23-0C8EA53A7239}"/>
    <dgm:cxn modelId="{9BB8B3EC-2A80-4455-8B85-5E6627F9930E}" srcId="{9882523E-52E9-4488-8D20-469E53FC73BF}" destId="{EAD68704-72B5-43D3-ACB7-3CD61EFC7C15}" srcOrd="23" destOrd="0" parTransId="{A1155E4A-0E20-463D-99D0-BE036D6C4A8F}" sibTransId="{AD95B488-9BF7-4D84-8D65-338AE3D5586F}"/>
    <dgm:cxn modelId="{937B8FD8-B946-4D38-B01F-E475C8E80D9B}" type="presOf" srcId="{9062D46B-021E-4F25-999E-2C363B4493F8}" destId="{2B0B55DE-D644-428B-8741-EF7E09ADD64D}" srcOrd="0" destOrd="0" presId="urn:microsoft.com/office/officeart/2005/8/layout/cycle4"/>
    <dgm:cxn modelId="{DEC9A8D6-35F5-4BCD-A01E-C4181833681A}" srcId="{9882523E-52E9-4488-8D20-469E53FC73BF}" destId="{60AB4700-3EAF-4543-ACF5-1CDDC0DD795B}" srcOrd="22" destOrd="0" parTransId="{2F49A029-E99B-46E0-941C-14ED844D3FCF}" sibTransId="{DCD6750C-39AA-4711-8535-2445F6490176}"/>
    <dgm:cxn modelId="{79009B8E-31A2-442A-B7A5-268B53CEE2A8}" type="presOf" srcId="{C47DC3D3-C3E9-4D32-9925-15CD344B5B51}" destId="{DA283033-E5CE-4246-8419-94CB15264275}" srcOrd="0" destOrd="0" presId="urn:microsoft.com/office/officeart/2005/8/layout/cycle4"/>
    <dgm:cxn modelId="{D46B6EB5-9ECA-4585-9D37-55971DBA5AE6}" srcId="{9882523E-52E9-4488-8D20-469E53FC73BF}" destId="{CC95BE8E-E969-461D-AC7E-01A0A347485B}" srcOrd="11" destOrd="0" parTransId="{6B42366F-CFA8-4722-9951-F73A961010F8}" sibTransId="{FAE5C8AD-21C0-44C6-89F6-4DBF3CF99785}"/>
    <dgm:cxn modelId="{B7D73485-010D-439A-927A-433227BA7A3D}" srcId="{9882523E-52E9-4488-8D20-469E53FC73BF}" destId="{23EECF7B-DF45-4EFF-ACB7-B4E3523823D4}" srcOrd="3" destOrd="0" parTransId="{B2E34A0C-2946-4AA8-AEA4-8B9F1A7E1E1B}" sibTransId="{01459323-3CD5-49C7-9073-C345510BFFCC}"/>
    <dgm:cxn modelId="{54B69869-186A-43BB-9BCE-2B76B8595E87}" srcId="{9882523E-52E9-4488-8D20-469E53FC73BF}" destId="{A7B37823-B634-4AD7-AA30-9E12199CABCC}" srcOrd="10" destOrd="0" parTransId="{4EE9B242-4FA7-483F-A241-01932F392557}" sibTransId="{9DCD446F-A9CA-49C0-90E4-D44A19C4DE68}"/>
    <dgm:cxn modelId="{16E35E03-2F67-4B52-9250-B76E9CD51658}" type="presOf" srcId="{23EECF7B-DF45-4EFF-ACB7-B4E3523823D4}" destId="{791985EC-9A1B-4E33-9EF2-6BCC9A5E615D}" srcOrd="0" destOrd="0" presId="urn:microsoft.com/office/officeart/2005/8/layout/cycle4"/>
    <dgm:cxn modelId="{2D53DD1E-12FF-42F9-A056-BD49951C7BA2}" srcId="{CC95BE8E-E969-461D-AC7E-01A0A347485B}" destId="{32737890-0B38-4B3C-9268-FA832C488116}" srcOrd="0" destOrd="0" parTransId="{768124AF-A3E1-4A98-B5BF-CCA4794DAED1}" sibTransId="{34014011-99A4-4752-A118-8321EA6D542C}"/>
    <dgm:cxn modelId="{0D45D319-BA1D-4351-BE8B-5F516D6733EA}" srcId="{9882523E-52E9-4488-8D20-469E53FC73BF}" destId="{256927BC-63EC-4226-A71F-2EAB039DEC7C}" srcOrd="17" destOrd="0" parTransId="{B1DCE375-BA43-490F-9200-26FC5E2FF19A}" sibTransId="{1AB2B384-7252-418E-B62E-769857A1A4F5}"/>
    <dgm:cxn modelId="{78577EFD-40B6-48DF-9F91-B7FBA0BAD067}" srcId="{9882523E-52E9-4488-8D20-469E53FC73BF}" destId="{B34D9746-1655-412A-9FA3-2926C876CA9F}" srcOrd="15" destOrd="0" parTransId="{E5756D18-1065-41E2-826C-314BA6C6CCB8}" sibTransId="{0F577300-ADF5-4C3B-AFF3-AA42F013C2D3}"/>
    <dgm:cxn modelId="{294D3677-C51B-46CA-918D-D674103060D0}" srcId="{9882523E-52E9-4488-8D20-469E53FC73BF}" destId="{41BE695A-A4BE-40EB-9140-8D69D557177E}" srcOrd="18" destOrd="0" parTransId="{D53233F2-EFCD-4C69-BD5B-459F62CB7DE9}" sibTransId="{0A3EFC01-E583-42A5-89AF-117D39219FBA}"/>
    <dgm:cxn modelId="{400FAD66-FF26-4989-BEDD-499963CF4838}" srcId="{9882523E-52E9-4488-8D20-469E53FC73BF}" destId="{BDC4860A-AA68-4ABE-A7F2-541656C3BF90}" srcOrd="9" destOrd="0" parTransId="{712999AA-8C6F-4C26-AEA4-81367A2C6718}" sibTransId="{DC4E6FF2-F5CA-4BFC-B3B1-A5C7FCD620B3}"/>
    <dgm:cxn modelId="{0D229934-39D8-43A6-A219-9B47E34FB803}" srcId="{9882523E-52E9-4488-8D20-469E53FC73BF}" destId="{5F2A0821-72CA-44E0-9FAF-B0BFD2726150}" srcOrd="13" destOrd="0" parTransId="{F096CEC7-FC72-4AC0-BEB2-BA26651308C9}" sibTransId="{D5CBFCEF-4EAC-4189-A5DC-A124306D940C}"/>
    <dgm:cxn modelId="{6F2321A5-F53B-4473-9E78-17E7E1646B71}" srcId="{9882523E-52E9-4488-8D20-469E53FC73BF}" destId="{194BE002-028D-4AEB-96BF-7CBBDD3C2CAE}" srcOrd="14" destOrd="0" parTransId="{D037E636-C812-446D-A2AD-6A6846683068}" sibTransId="{5673FC6F-7CB1-40DB-9ACA-AA2EEAAFCD29}"/>
    <dgm:cxn modelId="{D1B9B04D-C527-4BAB-B5B2-F0738B413C65}" srcId="{9882523E-52E9-4488-8D20-469E53FC73BF}" destId="{9062D46B-021E-4F25-999E-2C363B4493F8}" srcOrd="0" destOrd="0" parTransId="{AA1F5F12-6165-46A5-85C6-D1447F4A857C}" sibTransId="{4BF2CE17-3A6F-4771-9145-32694D050538}"/>
    <dgm:cxn modelId="{EA03B03B-F538-401E-A774-F9E9B692A6AD}" type="presOf" srcId="{ECAAB01E-9B7F-43C4-B459-243333BA7E9B}" destId="{91907B67-A523-48B9-AF83-DBA3F74345C7}" srcOrd="0" destOrd="0" presId="urn:microsoft.com/office/officeart/2005/8/layout/cycle4"/>
    <dgm:cxn modelId="{14CD8349-71FE-4125-91E4-59444C031B54}" srcId="{9882523E-52E9-4488-8D20-469E53FC73BF}" destId="{5B875B49-A196-46AE-ACEE-968F8A9EA75F}" srcOrd="7" destOrd="0" parTransId="{95F9A7FF-178D-41FE-9508-DDA4D37393C7}" sibTransId="{8ECE8A91-3849-4D5C-9DAE-B29733E3430D}"/>
    <dgm:cxn modelId="{4F175DD1-51CA-4229-9622-B785EFCFE58E}" srcId="{9882523E-52E9-4488-8D20-469E53FC73BF}" destId="{7E23E44F-047A-4B59-93C5-EA0EE1B659B6}" srcOrd="6" destOrd="0" parTransId="{49C727BC-008D-4CD8-A72B-9575862E87AE}" sibTransId="{BD232C18-8ADC-49CC-9BF1-93C9F2B844EB}"/>
    <dgm:cxn modelId="{9205F396-A999-42B9-BE20-1F05DFC00FF3}" type="presParOf" srcId="{79C3AD11-A65D-4023-8977-D24387130EFE}" destId="{217EF3FA-59BF-4E44-8844-69B02808DA47}" srcOrd="0" destOrd="0" presId="urn:microsoft.com/office/officeart/2005/8/layout/cycle4"/>
    <dgm:cxn modelId="{1F96EC30-9CC4-41EC-B4C6-B0C1E5DDE369}" type="presParOf" srcId="{217EF3FA-59BF-4E44-8844-69B02808DA47}" destId="{FC977004-DE62-42E9-B18D-12D2E3C87395}" srcOrd="0" destOrd="0" presId="urn:microsoft.com/office/officeart/2005/8/layout/cycle4"/>
    <dgm:cxn modelId="{419414AE-B9CB-43E9-A95B-E4C847D734C0}" type="presParOf" srcId="{79C3AD11-A65D-4023-8977-D24387130EFE}" destId="{023C1A4E-3AF3-46BE-95BD-DEDF1D0F1CB4}" srcOrd="1" destOrd="0" presId="urn:microsoft.com/office/officeart/2005/8/layout/cycle4"/>
    <dgm:cxn modelId="{CC873068-923F-4879-A969-456D84C13067}" type="presParOf" srcId="{023C1A4E-3AF3-46BE-95BD-DEDF1D0F1CB4}" destId="{2B0B55DE-D644-428B-8741-EF7E09ADD64D}" srcOrd="0" destOrd="0" presId="urn:microsoft.com/office/officeart/2005/8/layout/cycle4"/>
    <dgm:cxn modelId="{9F25E742-5E96-4194-BC0D-503A1A84DCA8}" type="presParOf" srcId="{023C1A4E-3AF3-46BE-95BD-DEDF1D0F1CB4}" destId="{DA283033-E5CE-4246-8419-94CB15264275}" srcOrd="1" destOrd="0" presId="urn:microsoft.com/office/officeart/2005/8/layout/cycle4"/>
    <dgm:cxn modelId="{95F09B2F-E352-4968-9DFE-FD53E676B00F}" type="presParOf" srcId="{023C1A4E-3AF3-46BE-95BD-DEDF1D0F1CB4}" destId="{91907B67-A523-48B9-AF83-DBA3F74345C7}" srcOrd="2" destOrd="0" presId="urn:microsoft.com/office/officeart/2005/8/layout/cycle4"/>
    <dgm:cxn modelId="{5C7FB86D-064B-478E-91D1-897D984E3E10}" type="presParOf" srcId="{023C1A4E-3AF3-46BE-95BD-DEDF1D0F1CB4}" destId="{791985EC-9A1B-4E33-9EF2-6BCC9A5E615D}" srcOrd="3" destOrd="0" presId="urn:microsoft.com/office/officeart/2005/8/layout/cycle4"/>
    <dgm:cxn modelId="{6CDB5010-3AF7-4783-BEC0-5A06EC9C964B}" type="presParOf" srcId="{023C1A4E-3AF3-46BE-95BD-DEDF1D0F1CB4}" destId="{FCF1FCE2-18AB-4978-AE92-0BF08F0BEF59}" srcOrd="4" destOrd="0" presId="urn:microsoft.com/office/officeart/2005/8/layout/cycle4"/>
    <dgm:cxn modelId="{D6A1A9CF-3E0E-41C5-961D-5584C95650F2}" type="presParOf" srcId="{79C3AD11-A65D-4023-8977-D24387130EFE}" destId="{0740F156-0AFE-488C-B2F8-F7C287FF0E6F}" srcOrd="2" destOrd="0" presId="urn:microsoft.com/office/officeart/2005/8/layout/cycle4"/>
    <dgm:cxn modelId="{47420161-E27E-46A0-93F5-A6EC114F7B02}" type="presParOf" srcId="{79C3AD11-A65D-4023-8977-D24387130EFE}" destId="{787FB6E3-DCA4-49D9-8EFE-0C186D5599CC}" srcOrd="3" destOrd="0" presId="urn:microsoft.com/office/officeart/2005/8/layout/cycle4"/>
  </dgm:cxnLst>
  <dgm:bg>
    <a:solidFill>
      <a:schemeClr val="accent6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B55DE-D644-428B-8741-EF7E09ADD64D}">
      <dsp:nvSpPr>
        <dsp:cNvPr id="0" name=""/>
        <dsp:cNvSpPr/>
      </dsp:nvSpPr>
      <dsp:spPr>
        <a:xfrm>
          <a:off x="3310407" y="409188"/>
          <a:ext cx="2763115" cy="2565497"/>
        </a:xfrm>
        <a:prstGeom prst="pieWedg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0" u="sng" kern="1200" dirty="0"/>
        </a:p>
      </dsp:txBody>
      <dsp:txXfrm>
        <a:off x="4119705" y="1160605"/>
        <a:ext cx="1953817" cy="1814080"/>
      </dsp:txXfrm>
    </dsp:sp>
    <dsp:sp modelId="{DA283033-E5CE-4246-8419-94CB15264275}">
      <dsp:nvSpPr>
        <dsp:cNvPr id="0" name=""/>
        <dsp:cNvSpPr/>
      </dsp:nvSpPr>
      <dsp:spPr>
        <a:xfrm rot="5400000">
          <a:off x="6149465" y="358596"/>
          <a:ext cx="2602550" cy="2709455"/>
        </a:xfrm>
        <a:prstGeom prst="pieWedge">
          <a:avLst/>
        </a:prstGeom>
        <a:solidFill>
          <a:srgbClr val="C54D9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b="0" u="sng" kern="1200" dirty="0" smtClean="0"/>
        </a:p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0" u="sng" kern="1200" dirty="0" smtClean="0"/>
            <a:t> </a:t>
          </a:r>
        </a:p>
      </dsp:txBody>
      <dsp:txXfrm rot="-5400000">
        <a:off x="6096013" y="1174317"/>
        <a:ext cx="1915874" cy="1840281"/>
      </dsp:txXfrm>
    </dsp:sp>
    <dsp:sp modelId="{91907B67-A523-48B9-AF83-DBA3F74345C7}">
      <dsp:nvSpPr>
        <dsp:cNvPr id="0" name=""/>
        <dsp:cNvSpPr/>
      </dsp:nvSpPr>
      <dsp:spPr>
        <a:xfrm rot="10800000">
          <a:off x="6188300" y="3176004"/>
          <a:ext cx="2707465" cy="2656569"/>
        </a:xfrm>
        <a:prstGeom prst="pieWedge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b="0" kern="1200" dirty="0"/>
        </a:p>
      </dsp:txBody>
      <dsp:txXfrm rot="10800000">
        <a:off x="6188300" y="3176004"/>
        <a:ext cx="1914467" cy="1878478"/>
      </dsp:txXfrm>
    </dsp:sp>
    <dsp:sp modelId="{791985EC-9A1B-4E33-9EF2-6BCC9A5E615D}">
      <dsp:nvSpPr>
        <dsp:cNvPr id="0" name=""/>
        <dsp:cNvSpPr/>
      </dsp:nvSpPr>
      <dsp:spPr>
        <a:xfrm rot="16200000">
          <a:off x="3332872" y="3050089"/>
          <a:ext cx="2763115" cy="2763115"/>
        </a:xfrm>
        <a:prstGeom prst="pieWedg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6500" b="0" kern="1200" dirty="0"/>
        </a:p>
      </dsp:txBody>
      <dsp:txXfrm rot="5400000">
        <a:off x="4142170" y="3050089"/>
        <a:ext cx="1953817" cy="1953817"/>
      </dsp:txXfrm>
    </dsp:sp>
    <dsp:sp modelId="{0740F156-0AFE-488C-B2F8-F7C287FF0E6F}">
      <dsp:nvSpPr>
        <dsp:cNvPr id="0" name=""/>
        <dsp:cNvSpPr/>
      </dsp:nvSpPr>
      <dsp:spPr>
        <a:xfrm>
          <a:off x="5618995" y="2616344"/>
          <a:ext cx="954008" cy="829572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FB6E3-DCA4-49D9-8EFE-0C186D5599CC}">
      <dsp:nvSpPr>
        <dsp:cNvPr id="0" name=""/>
        <dsp:cNvSpPr/>
      </dsp:nvSpPr>
      <dsp:spPr>
        <a:xfrm rot="10800000">
          <a:off x="5618995" y="2935410"/>
          <a:ext cx="954008" cy="829572"/>
        </a:xfrm>
        <a:prstGeom prst="circular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D6CC3-045A-4C9E-BF0E-3585B9F87EE8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8E8C52-97B3-412C-9E04-B0F0319EC1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067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8E8C52-97B3-412C-9E04-B0F0319EC11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73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10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977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05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887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82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02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62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24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59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82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42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1EC84-80F1-4CE3-8B7D-E21746C69805}" type="datetimeFigureOut">
              <a:rPr lang="fr-FR" smtClean="0"/>
              <a:t>07/11/2023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ED631-AE5D-4C87-9F68-A96D9FB02C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73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emf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accompagnementpro-assfam@eure.fr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mailto:prenom.nom@eure.fr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hyperlink" Target="mailto:portail-assfam@eure.f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120" y="1"/>
            <a:ext cx="12120880" cy="416559"/>
          </a:xfrm>
        </p:spPr>
        <p:txBody>
          <a:bodyPr>
            <a:normAutofit fontScale="90000"/>
          </a:bodyPr>
          <a:lstStyle/>
          <a:p>
            <a:r>
              <a:rPr lang="fr-FR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 SERVICE de l’ACCUEIL FAMILIAL</a:t>
            </a:r>
            <a:r>
              <a:rPr lang="fr-FR" dirty="0"/>
              <a:t/>
            </a:r>
            <a:br>
              <a:rPr lang="fr-FR" dirty="0"/>
            </a:br>
            <a:endParaRPr lang="fr-F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76301" y="275996"/>
            <a:ext cx="10687188" cy="523220"/>
          </a:xfrm>
          <a:prstGeom prst="rect">
            <a:avLst/>
          </a:prstGeom>
          <a:gradFill flip="none" rotWithShape="1">
            <a:gsLst>
              <a:gs pos="0">
                <a:srgbClr val="D082CC"/>
              </a:gs>
              <a:gs pos="74000">
                <a:schemeClr val="accent1">
                  <a:tint val="44500"/>
                  <a:satMod val="160000"/>
                </a:schemeClr>
              </a:gs>
              <a:gs pos="81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222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 smtClean="0"/>
              <a:t>La mission du </a:t>
            </a:r>
            <a:r>
              <a:rPr lang="fr-FR" sz="1400" b="1" u="sng" dirty="0" smtClean="0"/>
              <a:t>SAF </a:t>
            </a:r>
            <a:r>
              <a:rPr lang="fr-FR" sz="1400" dirty="0"/>
              <a:t>est </a:t>
            </a:r>
            <a:r>
              <a:rPr lang="fr-FR" sz="1400" dirty="0" smtClean="0"/>
              <a:t>d'accompagner </a:t>
            </a:r>
            <a:r>
              <a:rPr lang="fr-FR" sz="1400" dirty="0"/>
              <a:t>les assistants familiaux du département tout au long de leur </a:t>
            </a:r>
            <a:r>
              <a:rPr lang="fr-FR" sz="1400" dirty="0" smtClean="0"/>
              <a:t>carrière : depuis le </a:t>
            </a:r>
            <a:r>
              <a:rPr lang="fr-FR" sz="1400" dirty="0"/>
              <a:t>recrutement, </a:t>
            </a:r>
            <a:r>
              <a:rPr lang="fr-FR" sz="1400" dirty="0" smtClean="0"/>
              <a:t>jusqu’à leur départ du service, en </a:t>
            </a:r>
            <a:r>
              <a:rPr lang="fr-FR" sz="1400" dirty="0"/>
              <a:t>passant par l'organisation des formations </a:t>
            </a:r>
            <a:r>
              <a:rPr lang="fr-FR" sz="1400" dirty="0" smtClean="0"/>
              <a:t>obligatoires. Le but est de contribuer à leur </a:t>
            </a:r>
            <a:r>
              <a:rPr lang="fr-FR" sz="1400" b="1" dirty="0" smtClean="0"/>
              <a:t>professionnalisation</a:t>
            </a:r>
            <a:r>
              <a:rPr lang="fr-FR" sz="1400" dirty="0" smtClean="0"/>
              <a:t>. </a:t>
            </a:r>
            <a:endParaRPr lang="fr-FR" sz="1400" dirty="0"/>
          </a:p>
        </p:txBody>
      </p:sp>
      <p:cxnSp>
        <p:nvCxnSpPr>
          <p:cNvPr id="12" name="Connecteur droit avec flèche 11"/>
          <p:cNvCxnSpPr/>
          <p:nvPr/>
        </p:nvCxnSpPr>
        <p:spPr>
          <a:xfrm flipV="1">
            <a:off x="3066805" y="1049644"/>
            <a:ext cx="535160" cy="95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642542" y="922694"/>
            <a:ext cx="3860438" cy="138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900" b="1" u="sng" dirty="0"/>
              <a:t>UROA </a:t>
            </a:r>
            <a:r>
              <a:rPr lang="fr-FR" sz="900" dirty="0" smtClean="0"/>
              <a:t> : Unité </a:t>
            </a:r>
            <a:r>
              <a:rPr lang="fr-FR" sz="900" dirty="0"/>
              <a:t>de </a:t>
            </a:r>
            <a:r>
              <a:rPr lang="fr-FR" sz="900" dirty="0" smtClean="0"/>
              <a:t>Régulation de l’Offre d’Accueil ASE</a:t>
            </a:r>
            <a:endParaRPr lang="fr-FR" sz="900" dirty="0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3077936" y="1279296"/>
            <a:ext cx="564606" cy="165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3666338" y="1194882"/>
            <a:ext cx="3897629" cy="430887"/>
          </a:xfrm>
          <a:prstGeom prst="rect">
            <a:avLst/>
          </a:prstGeom>
          <a:solidFill>
            <a:srgbClr val="D082CC"/>
          </a:solidFill>
          <a:ln w="19050" cmpd="thinThick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u="sng" dirty="0" smtClean="0"/>
              <a:t>SAF</a:t>
            </a:r>
            <a:r>
              <a:rPr lang="fr-FR" sz="1100" u="sng" dirty="0" smtClean="0"/>
              <a:t> </a:t>
            </a:r>
            <a:r>
              <a:rPr lang="fr-FR" sz="1100" dirty="0" smtClean="0"/>
              <a:t>: </a:t>
            </a:r>
            <a:r>
              <a:rPr lang="fr-FR" sz="1100" b="1" u="sng" dirty="0" smtClean="0"/>
              <a:t>Service de l’Accueil Familial</a:t>
            </a:r>
          </a:p>
          <a:p>
            <a:pPr algn="ctr"/>
            <a:endParaRPr lang="fr-FR" sz="1100" b="1" u="sng" dirty="0"/>
          </a:p>
        </p:txBody>
      </p:sp>
      <p:sp>
        <p:nvSpPr>
          <p:cNvPr id="24" name="ZoneTexte 23"/>
          <p:cNvSpPr txBox="1"/>
          <p:nvPr/>
        </p:nvSpPr>
        <p:spPr>
          <a:xfrm>
            <a:off x="58724" y="925289"/>
            <a:ext cx="3019212" cy="5078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900" dirty="0"/>
              <a:t>Pour rappel, </a:t>
            </a:r>
            <a:r>
              <a:rPr lang="fr-FR" sz="900" dirty="0" smtClean="0"/>
              <a:t>le </a:t>
            </a:r>
            <a:r>
              <a:rPr lang="fr-FR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SOSA</a:t>
            </a:r>
            <a:r>
              <a:rPr lang="fr-FR" sz="900" dirty="0" smtClean="0"/>
              <a:t>, qui regroupait la recherche de lieu de placement pour l’enfant et l’accompagnement professionnel des assistants familiaux, s’est scindé et est devenu :</a:t>
            </a:r>
            <a:endParaRPr lang="fr-FR" sz="900" dirty="0"/>
          </a:p>
        </p:txBody>
      </p:sp>
      <p:sp>
        <p:nvSpPr>
          <p:cNvPr id="30" name="ZoneTexte 29"/>
          <p:cNvSpPr txBox="1"/>
          <p:nvPr/>
        </p:nvSpPr>
        <p:spPr>
          <a:xfrm>
            <a:off x="7585165" y="828951"/>
            <a:ext cx="468902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8375111" y="889107"/>
            <a:ext cx="3520439" cy="283906"/>
          </a:xfrm>
          <a:prstGeom prst="rect">
            <a:avLst/>
          </a:prstGeom>
          <a:solidFill>
            <a:srgbClr val="00B0F0"/>
          </a:solidFill>
          <a:ln w="15875">
            <a:solidFill>
              <a:schemeClr val="accent5"/>
            </a:solidFill>
          </a:ln>
        </p:spPr>
        <p:txBody>
          <a:bodyPr wrap="square" lIns="36000" tIns="72000" rIns="0" bIns="72000" rtlCol="0" anchor="ctr">
            <a:spAutoFit/>
          </a:bodyPr>
          <a:lstStyle/>
          <a:p>
            <a:r>
              <a:rPr lang="fr-FR" sz="900" dirty="0" smtClean="0"/>
              <a:t>Toujours au sein de la </a:t>
            </a:r>
            <a:r>
              <a:rPr lang="fr-FR" sz="900" u="sng" dirty="0" smtClean="0"/>
              <a:t>Direction </a:t>
            </a:r>
            <a:r>
              <a:rPr lang="fr-FR" sz="900" u="sng" dirty="0"/>
              <a:t>Enfance Famille </a:t>
            </a:r>
            <a:r>
              <a:rPr lang="fr-FR" sz="900" dirty="0"/>
              <a:t>du Conseil </a:t>
            </a:r>
            <a:r>
              <a:rPr lang="fr-FR" sz="900" dirty="0" smtClean="0"/>
              <a:t>Départemental</a:t>
            </a:r>
            <a:endParaRPr lang="fr-FR" sz="900" dirty="0"/>
          </a:p>
        </p:txBody>
      </p:sp>
      <p:cxnSp>
        <p:nvCxnSpPr>
          <p:cNvPr id="42" name="Connecteur droit avec flèche 41"/>
          <p:cNvCxnSpPr/>
          <p:nvPr/>
        </p:nvCxnSpPr>
        <p:spPr>
          <a:xfrm>
            <a:off x="7507460" y="969114"/>
            <a:ext cx="835189" cy="45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stCxn id="31" idx="1"/>
            <a:endCxn id="23" idx="3"/>
          </p:cNvCxnSpPr>
          <p:nvPr/>
        </p:nvCxnSpPr>
        <p:spPr>
          <a:xfrm flipH="1">
            <a:off x="7563967" y="1031060"/>
            <a:ext cx="811144" cy="379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>
            <a:off x="5330247" y="1589933"/>
            <a:ext cx="10575" cy="224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4912436" y="1823887"/>
            <a:ext cx="1212571" cy="415498"/>
          </a:xfrm>
          <a:prstGeom prst="rect">
            <a:avLst/>
          </a:prstGeom>
          <a:solidFill>
            <a:srgbClr val="B07BD7"/>
          </a:solidFill>
          <a:ln w="12700">
            <a:solidFill>
              <a:srgbClr val="0070C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bg1"/>
                </a:solidFill>
              </a:rPr>
              <a:t>Responsable : </a:t>
            </a:r>
          </a:p>
          <a:p>
            <a:pPr algn="ctr"/>
            <a:r>
              <a:rPr lang="fr-FR" sz="900" b="1" u="sng" dirty="0">
                <a:solidFill>
                  <a:schemeClr val="bg1"/>
                </a:solidFill>
              </a:rPr>
              <a:t>Adeline DAVOUST </a:t>
            </a:r>
          </a:p>
          <a:p>
            <a:pPr algn="ctr"/>
            <a:r>
              <a:rPr lang="fr-FR" sz="900" dirty="0" smtClean="0">
                <a:solidFill>
                  <a:schemeClr val="bg1"/>
                </a:solidFill>
              </a:rPr>
              <a:t> </a:t>
            </a:r>
            <a:endParaRPr lang="fr-FR" sz="900" dirty="0">
              <a:solidFill>
                <a:schemeClr val="bg1"/>
              </a:solidFill>
            </a:endParaRPr>
          </a:p>
        </p:txBody>
      </p:sp>
      <p:cxnSp>
        <p:nvCxnSpPr>
          <p:cNvPr id="83" name="Connecteur droit avec flèche 82"/>
          <p:cNvCxnSpPr>
            <a:stCxn id="90" idx="1"/>
          </p:cNvCxnSpPr>
          <p:nvPr/>
        </p:nvCxnSpPr>
        <p:spPr>
          <a:xfrm flipH="1">
            <a:off x="7502980" y="1441409"/>
            <a:ext cx="853420" cy="116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oneTexte 89"/>
          <p:cNvSpPr txBox="1"/>
          <p:nvPr/>
        </p:nvSpPr>
        <p:spPr>
          <a:xfrm>
            <a:off x="8356400" y="1302909"/>
            <a:ext cx="1811694" cy="276999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900" b="1" u="sng" dirty="0" smtClean="0"/>
              <a:t>Pôle Gestion et Accompagnement </a:t>
            </a:r>
          </a:p>
          <a:p>
            <a:pPr algn="ctr"/>
            <a:r>
              <a:rPr lang="fr-FR" sz="900" b="1" u="sng" dirty="0" smtClean="0"/>
              <a:t>de l’Accueil Familial et Collectif</a:t>
            </a:r>
            <a:endParaRPr lang="fr-FR" sz="900" b="1" u="sng" dirty="0"/>
          </a:p>
        </p:txBody>
      </p:sp>
      <p:cxnSp>
        <p:nvCxnSpPr>
          <p:cNvPr id="93" name="Connecteur droit avec flèche 92"/>
          <p:cNvCxnSpPr>
            <a:stCxn id="90" idx="3"/>
            <a:endCxn id="96" idx="1"/>
          </p:cNvCxnSpPr>
          <p:nvPr/>
        </p:nvCxnSpPr>
        <p:spPr>
          <a:xfrm>
            <a:off x="10168094" y="1441409"/>
            <a:ext cx="277164" cy="42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ZoneTexte 95"/>
          <p:cNvSpPr txBox="1"/>
          <p:nvPr/>
        </p:nvSpPr>
        <p:spPr>
          <a:xfrm>
            <a:off x="10445258" y="1276524"/>
            <a:ext cx="1604740" cy="415498"/>
          </a:xfrm>
          <a:prstGeom prst="rect">
            <a:avLst/>
          </a:prstGeom>
          <a:solidFill>
            <a:srgbClr val="3BABFF"/>
          </a:solidFill>
          <a:ln w="127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900" kern="100" dirty="0" smtClean="0">
                <a:solidFill>
                  <a:schemeClr val="bg1"/>
                </a:solidFill>
              </a:rPr>
              <a:t>Responsable de pôle :</a:t>
            </a:r>
          </a:p>
          <a:p>
            <a:pPr algn="ctr"/>
            <a:r>
              <a:rPr lang="fr-FR" sz="900" u="sng" kern="100" dirty="0" smtClean="0">
                <a:solidFill>
                  <a:schemeClr val="bg1"/>
                </a:solidFill>
              </a:rPr>
              <a:t>Sabrina TAHRAOUI</a:t>
            </a:r>
          </a:p>
          <a:p>
            <a:pPr algn="ctr"/>
            <a:endParaRPr lang="fr-FR" sz="900" dirty="0">
              <a:solidFill>
                <a:srgbClr val="FF0000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10300751" y="3429773"/>
            <a:ext cx="867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cxnSp>
        <p:nvCxnSpPr>
          <p:cNvPr id="125" name="Connecteur droit avec flèche 124"/>
          <p:cNvCxnSpPr/>
          <p:nvPr/>
        </p:nvCxnSpPr>
        <p:spPr>
          <a:xfrm flipH="1">
            <a:off x="11755443" y="1814044"/>
            <a:ext cx="182052" cy="246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avec flèche 134"/>
          <p:cNvCxnSpPr/>
          <p:nvPr/>
        </p:nvCxnSpPr>
        <p:spPr>
          <a:xfrm>
            <a:off x="8965177" y="1622334"/>
            <a:ext cx="204908" cy="137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avec flèche 143"/>
          <p:cNvCxnSpPr>
            <a:stCxn id="81" idx="2"/>
          </p:cNvCxnSpPr>
          <p:nvPr/>
        </p:nvCxnSpPr>
        <p:spPr>
          <a:xfrm>
            <a:off x="5518722" y="2239385"/>
            <a:ext cx="25415" cy="3966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ctangle à coins arrondis 151"/>
          <p:cNvSpPr/>
          <p:nvPr/>
        </p:nvSpPr>
        <p:spPr>
          <a:xfrm>
            <a:off x="71120" y="2604229"/>
            <a:ext cx="2280194" cy="656693"/>
          </a:xfrm>
          <a:prstGeom prst="roundRect">
            <a:avLst/>
          </a:prstGeom>
          <a:solidFill>
            <a:srgbClr val="D082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u="sng" dirty="0" smtClean="0">
                <a:solidFill>
                  <a:schemeClr val="tx1"/>
                </a:solidFill>
              </a:rPr>
              <a:t>Unité Ressources Humaines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Cette unité gère </a:t>
            </a:r>
            <a:r>
              <a:rPr lang="fr-FR" sz="900" dirty="0">
                <a:solidFill>
                  <a:schemeClr val="tx1"/>
                </a:solidFill>
              </a:rPr>
              <a:t>votre carrière </a:t>
            </a:r>
            <a:r>
              <a:rPr lang="fr-FR" sz="900" dirty="0" smtClean="0">
                <a:solidFill>
                  <a:schemeClr val="tx1"/>
                </a:solidFill>
              </a:rPr>
              <a:t>administrative : contrats de travail, paie, congés, retraite...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154" name="Rectangle à coins arrondis 153"/>
          <p:cNvSpPr/>
          <p:nvPr/>
        </p:nvSpPr>
        <p:spPr>
          <a:xfrm>
            <a:off x="4037831" y="2623227"/>
            <a:ext cx="4230885" cy="607766"/>
          </a:xfrm>
          <a:prstGeom prst="roundRect">
            <a:avLst/>
          </a:prstGeom>
          <a:solidFill>
            <a:srgbClr val="D082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u="sng" dirty="0" smtClean="0">
                <a:solidFill>
                  <a:srgbClr val="000000"/>
                </a:solidFill>
              </a:rPr>
              <a:t>Unité Accompagnement Professionnel  des assistants familiaux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Cette unité est composée de professionnels </a:t>
            </a:r>
            <a:r>
              <a:rPr lang="fr-FR" sz="900" dirty="0" smtClean="0">
                <a:solidFill>
                  <a:srgbClr val="000000"/>
                </a:solidFill>
              </a:rPr>
              <a:t>pluridisciplinaires, en charge de vous soutenir, conseiller, accompagner tout au long de votre carrière.</a:t>
            </a:r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156" name="Connecteur droit avec flèche 155"/>
          <p:cNvCxnSpPr>
            <a:stCxn id="152" idx="2"/>
          </p:cNvCxnSpPr>
          <p:nvPr/>
        </p:nvCxnSpPr>
        <p:spPr>
          <a:xfrm flipH="1">
            <a:off x="697043" y="3260922"/>
            <a:ext cx="514174" cy="1688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avec flèche 157"/>
          <p:cNvCxnSpPr/>
          <p:nvPr/>
        </p:nvCxnSpPr>
        <p:spPr>
          <a:xfrm flipH="1">
            <a:off x="1159136" y="3247735"/>
            <a:ext cx="18150" cy="1820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Connecteur droit avec flèche 1026"/>
          <p:cNvCxnSpPr/>
          <p:nvPr/>
        </p:nvCxnSpPr>
        <p:spPr>
          <a:xfrm flipH="1">
            <a:off x="4037831" y="3228300"/>
            <a:ext cx="400015" cy="374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Connecteur droit avec flèche 1028"/>
          <p:cNvCxnSpPr/>
          <p:nvPr/>
        </p:nvCxnSpPr>
        <p:spPr>
          <a:xfrm>
            <a:off x="5554360" y="3222095"/>
            <a:ext cx="133521" cy="360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Connecteur droit avec flèche 1030"/>
          <p:cNvCxnSpPr/>
          <p:nvPr/>
        </p:nvCxnSpPr>
        <p:spPr>
          <a:xfrm>
            <a:off x="6352717" y="3247735"/>
            <a:ext cx="125306" cy="351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Connecteur droit avec flèche 1032"/>
          <p:cNvCxnSpPr/>
          <p:nvPr/>
        </p:nvCxnSpPr>
        <p:spPr>
          <a:xfrm>
            <a:off x="7336153" y="3247735"/>
            <a:ext cx="227814" cy="343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Ellipse 170"/>
          <p:cNvSpPr/>
          <p:nvPr/>
        </p:nvSpPr>
        <p:spPr>
          <a:xfrm>
            <a:off x="918859" y="4029502"/>
            <a:ext cx="914400" cy="914400"/>
          </a:xfrm>
          <a:prstGeom prst="ellipse">
            <a:avLst/>
          </a:prstGeom>
          <a:solidFill>
            <a:srgbClr val="FC14D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800" dirty="0" smtClean="0"/>
              <a:t>Isabelle PAUL</a:t>
            </a:r>
          </a:p>
          <a:p>
            <a:pPr algn="ctr"/>
            <a:r>
              <a:rPr lang="fr-FR" sz="800" dirty="0" smtClean="0"/>
              <a:t>02-32-31-50-71</a:t>
            </a:r>
            <a:endParaRPr lang="fr-FR" sz="800" dirty="0"/>
          </a:p>
        </p:txBody>
      </p:sp>
      <p:sp>
        <p:nvSpPr>
          <p:cNvPr id="162" name="ZoneTexte 161"/>
          <p:cNvSpPr txBox="1"/>
          <p:nvPr/>
        </p:nvSpPr>
        <p:spPr>
          <a:xfrm>
            <a:off x="3428365" y="4972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65" name="Ellipse 164"/>
          <p:cNvSpPr/>
          <p:nvPr/>
        </p:nvSpPr>
        <p:spPr>
          <a:xfrm>
            <a:off x="5086937" y="3581148"/>
            <a:ext cx="914400" cy="914400"/>
          </a:xfrm>
          <a:prstGeom prst="ellipse">
            <a:avLst/>
          </a:prstGeom>
          <a:solidFill>
            <a:srgbClr val="A06B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Aurélie</a:t>
            </a:r>
          </a:p>
          <a:p>
            <a:pPr algn="ctr"/>
            <a:r>
              <a:rPr lang="fr-FR" sz="800" dirty="0" smtClean="0">
                <a:solidFill>
                  <a:schemeClr val="bg1"/>
                </a:solidFill>
              </a:rPr>
              <a:t>ALRON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02-27-34-02-69 </a:t>
            </a:r>
          </a:p>
        </p:txBody>
      </p:sp>
      <p:sp>
        <p:nvSpPr>
          <p:cNvPr id="169" name="ZoneTexte 168"/>
          <p:cNvSpPr txBox="1"/>
          <p:nvPr/>
        </p:nvSpPr>
        <p:spPr>
          <a:xfrm>
            <a:off x="4735286" y="49720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75" name="Ellipse 174"/>
          <p:cNvSpPr/>
          <p:nvPr/>
        </p:nvSpPr>
        <p:spPr>
          <a:xfrm>
            <a:off x="10536285" y="1971270"/>
            <a:ext cx="1643801" cy="661455"/>
          </a:xfrm>
          <a:prstGeom prst="ellipse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</a:rPr>
              <a:t>Elyse </a:t>
            </a:r>
            <a:r>
              <a:rPr lang="fr-FR" sz="800" dirty="0" smtClean="0">
                <a:solidFill>
                  <a:schemeClr val="bg1"/>
                </a:solidFill>
              </a:rPr>
              <a:t>DESQUESNE , Assistante Administrative</a:t>
            </a:r>
          </a:p>
          <a:p>
            <a:pPr algn="ctr"/>
            <a:endParaRPr lang="fr-FR" sz="900" u="sng" dirty="0">
              <a:solidFill>
                <a:srgbClr val="FF0000"/>
              </a:solidFill>
            </a:endParaRPr>
          </a:p>
        </p:txBody>
      </p:sp>
      <p:sp>
        <p:nvSpPr>
          <p:cNvPr id="219" name="ZoneTexte 218"/>
          <p:cNvSpPr txBox="1"/>
          <p:nvPr/>
        </p:nvSpPr>
        <p:spPr>
          <a:xfrm>
            <a:off x="8715644" y="1796652"/>
            <a:ext cx="17499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/>
              <a:t>Service du budget, de la tarification et de la comptabilité</a:t>
            </a:r>
          </a:p>
        </p:txBody>
      </p:sp>
      <p:sp>
        <p:nvSpPr>
          <p:cNvPr id="187" name="Bulle ronde 186"/>
          <p:cNvSpPr/>
          <p:nvPr/>
        </p:nvSpPr>
        <p:spPr>
          <a:xfrm>
            <a:off x="4657400" y="4844735"/>
            <a:ext cx="1366845" cy="802209"/>
          </a:xfrm>
          <a:prstGeom prst="wedgeEllipseCallout">
            <a:avLst>
              <a:gd name="adj1" fmla="val -22588"/>
              <a:gd name="adj2" fmla="val -145554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Je suis </a:t>
            </a:r>
            <a:r>
              <a:rPr lang="fr-FR" sz="800" b="1" dirty="0" smtClean="0">
                <a:solidFill>
                  <a:schemeClr val="tx1"/>
                </a:solidFill>
              </a:rPr>
              <a:t>psychologue</a:t>
            </a:r>
            <a:r>
              <a:rPr lang="fr-FR" sz="800" b="1" dirty="0" smtClean="0"/>
              <a:t> et serai en appui de l’ensemble de vos questionnements.</a:t>
            </a:r>
            <a:endParaRPr lang="fr-FR" sz="800" b="1" dirty="0"/>
          </a:p>
        </p:txBody>
      </p:sp>
      <p:sp>
        <p:nvSpPr>
          <p:cNvPr id="189" name="Bulle ronde 188"/>
          <p:cNvSpPr/>
          <p:nvPr/>
        </p:nvSpPr>
        <p:spPr>
          <a:xfrm>
            <a:off x="2628109" y="5093315"/>
            <a:ext cx="1464259" cy="1048507"/>
          </a:xfrm>
          <a:prstGeom prst="wedgeEllipseCallout">
            <a:avLst>
              <a:gd name="adj1" fmla="val 38961"/>
              <a:gd name="adj2" fmla="val -63081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Coordinatrice pédagogique </a:t>
            </a:r>
            <a:r>
              <a:rPr lang="fr-FR" sz="800" dirty="0" smtClean="0"/>
              <a:t>, je suis chargée de l’</a:t>
            </a:r>
            <a:r>
              <a:rPr lang="fr-FR" sz="800" b="1" dirty="0" smtClean="0"/>
              <a:t>organisation de vos formations obligatoires</a:t>
            </a:r>
            <a:r>
              <a:rPr lang="fr-FR" sz="800" dirty="0" smtClean="0"/>
              <a:t> et continues.</a:t>
            </a:r>
            <a:endParaRPr lang="fr-FR" sz="800" dirty="0"/>
          </a:p>
        </p:txBody>
      </p:sp>
      <p:sp>
        <p:nvSpPr>
          <p:cNvPr id="190" name="Bulle ronde 189"/>
          <p:cNvSpPr/>
          <p:nvPr/>
        </p:nvSpPr>
        <p:spPr>
          <a:xfrm>
            <a:off x="6252987" y="5058863"/>
            <a:ext cx="1255369" cy="688846"/>
          </a:xfrm>
          <a:prstGeom prst="wedgeEllipseCallout">
            <a:avLst>
              <a:gd name="adj1" fmla="val -10918"/>
              <a:gd name="adj2" fmla="val -141682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Educatrice de jeunes enfants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27" name="Bulle ronde 226"/>
          <p:cNvSpPr/>
          <p:nvPr/>
        </p:nvSpPr>
        <p:spPr>
          <a:xfrm>
            <a:off x="7668080" y="4818308"/>
            <a:ext cx="1543240" cy="855061"/>
          </a:xfrm>
          <a:prstGeom prst="wedgeEllipseCallout">
            <a:avLst>
              <a:gd name="adj1" fmla="val -11716"/>
              <a:gd name="adj2" fmla="val -93694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Je suis </a:t>
            </a:r>
            <a:r>
              <a:rPr lang="fr-FR" sz="800" dirty="0" smtClean="0">
                <a:solidFill>
                  <a:schemeClr val="tx1"/>
                </a:solidFill>
              </a:rPr>
              <a:t>éducatrice spécialisée </a:t>
            </a:r>
            <a:r>
              <a:rPr lang="fr-FR" sz="800" dirty="0" smtClean="0"/>
              <a:t>et vous aiderai à travailler  votre posture professionnelle.</a:t>
            </a:r>
            <a:endParaRPr lang="fr-FR" sz="800" dirty="0"/>
          </a:p>
        </p:txBody>
      </p:sp>
      <p:sp>
        <p:nvSpPr>
          <p:cNvPr id="228" name="Bulle ronde 227"/>
          <p:cNvSpPr/>
          <p:nvPr/>
        </p:nvSpPr>
        <p:spPr>
          <a:xfrm>
            <a:off x="285861" y="5058863"/>
            <a:ext cx="1852828" cy="1009365"/>
          </a:xfrm>
          <a:prstGeom prst="wedgeEllipseCallout">
            <a:avLst>
              <a:gd name="adj1" fmla="val 2769"/>
              <a:gd name="adj2" fmla="val -54461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800" dirty="0" smtClean="0"/>
              <a:t>Nous sommes en charge de votre dossier administratif en tant que service employeur votre contrat, vos rémunérations, vos congés, vos arrêts maladie…</a:t>
            </a:r>
            <a:endParaRPr lang="fr-FR" sz="800" dirty="0"/>
          </a:p>
        </p:txBody>
      </p:sp>
      <p:cxnSp>
        <p:nvCxnSpPr>
          <p:cNvPr id="231" name="Connecteur droit 230"/>
          <p:cNvCxnSpPr>
            <a:endCxn id="228" idx="8"/>
          </p:cNvCxnSpPr>
          <p:nvPr/>
        </p:nvCxnSpPr>
        <p:spPr>
          <a:xfrm flipH="1">
            <a:off x="1263580" y="4471230"/>
            <a:ext cx="599" cy="542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cteur droit 232"/>
          <p:cNvCxnSpPr>
            <a:stCxn id="171" idx="2"/>
            <a:endCxn id="228" idx="8"/>
          </p:cNvCxnSpPr>
          <p:nvPr/>
        </p:nvCxnSpPr>
        <p:spPr>
          <a:xfrm>
            <a:off x="918859" y="4486702"/>
            <a:ext cx="344721" cy="527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Bulle ronde 248"/>
          <p:cNvSpPr/>
          <p:nvPr/>
        </p:nvSpPr>
        <p:spPr>
          <a:xfrm>
            <a:off x="9857359" y="4972050"/>
            <a:ext cx="2157774" cy="1210317"/>
          </a:xfrm>
          <a:prstGeom prst="wedgeEllipseCallout">
            <a:avLst>
              <a:gd name="adj1" fmla="val 1198"/>
              <a:gd name="adj2" fmla="val -185716"/>
            </a:avLst>
          </a:prstGeom>
          <a:solidFill>
            <a:srgbClr val="FF99FF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smtClean="0">
                <a:solidFill>
                  <a:schemeClr val="tx1"/>
                </a:solidFill>
                <a:ea typeface="Calibri"/>
                <a:cs typeface="Times New Roman"/>
              </a:rPr>
              <a:t>L’assistant familial et le SAF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smtClean="0">
                <a:solidFill>
                  <a:schemeClr val="tx1"/>
                </a:solidFill>
                <a:ea typeface="Calibri"/>
                <a:cs typeface="Times New Roman"/>
              </a:rPr>
              <a:t>« mode d’emploi »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800" dirty="0" smtClean="0">
                <a:solidFill>
                  <a:schemeClr val="tx1"/>
                </a:solidFill>
                <a:ea typeface="Calibri"/>
                <a:cs typeface="Times New Roman"/>
              </a:rPr>
              <a:t>… Voir page suivante</a:t>
            </a:r>
            <a:endParaRPr lang="fr-FR" sz="8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80" name="Ellipse 79"/>
          <p:cNvSpPr/>
          <p:nvPr/>
        </p:nvSpPr>
        <p:spPr>
          <a:xfrm>
            <a:off x="3383729" y="3542365"/>
            <a:ext cx="933880" cy="9144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800" dirty="0">
                <a:solidFill>
                  <a:schemeClr val="tx1"/>
                </a:solidFill>
              </a:rPr>
              <a:t>Aline</a:t>
            </a: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AVIGNON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800" dirty="0" smtClean="0">
                <a:solidFill>
                  <a:schemeClr val="tx1"/>
                </a:solidFill>
              </a:rPr>
              <a:t>02-32-31-94-15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59" name="Ellipse 158"/>
          <p:cNvSpPr/>
          <p:nvPr/>
        </p:nvSpPr>
        <p:spPr>
          <a:xfrm>
            <a:off x="6242513" y="3574599"/>
            <a:ext cx="945418" cy="877170"/>
          </a:xfrm>
          <a:prstGeom prst="ellipse">
            <a:avLst/>
          </a:prstGeom>
          <a:solidFill>
            <a:srgbClr val="A06B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800" dirty="0">
                <a:solidFill>
                  <a:schemeClr val="bg1"/>
                </a:solidFill>
              </a:rPr>
              <a:t>Julia BATY</a:t>
            </a:r>
          </a:p>
          <a:p>
            <a:pPr algn="ctr"/>
            <a:r>
              <a:rPr lang="fr-FR" sz="800" dirty="0" smtClean="0"/>
              <a:t>02-32-31-51-05</a:t>
            </a:r>
          </a:p>
          <a:p>
            <a:pPr algn="ctr"/>
            <a:r>
              <a:rPr lang="fr-FR" sz="800" dirty="0" smtClean="0"/>
              <a:t> </a:t>
            </a:r>
            <a:endParaRPr lang="fr-FR" sz="800" dirty="0"/>
          </a:p>
        </p:txBody>
      </p:sp>
      <p:sp>
        <p:nvSpPr>
          <p:cNvPr id="160" name="Ellipse 159"/>
          <p:cNvSpPr/>
          <p:nvPr/>
        </p:nvSpPr>
        <p:spPr>
          <a:xfrm>
            <a:off x="7336153" y="3551021"/>
            <a:ext cx="933880" cy="914400"/>
          </a:xfrm>
          <a:prstGeom prst="ellipse">
            <a:avLst/>
          </a:prstGeom>
          <a:solidFill>
            <a:srgbClr val="A06B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800" dirty="0"/>
              <a:t>Maggy</a:t>
            </a:r>
          </a:p>
          <a:p>
            <a:pPr algn="ctr"/>
            <a:r>
              <a:rPr lang="fr-FR" sz="800" dirty="0"/>
              <a:t>VINCENT-SULLY</a:t>
            </a:r>
          </a:p>
          <a:p>
            <a:pPr algn="ctr"/>
            <a:r>
              <a:rPr lang="fr-FR" sz="800" dirty="0" smtClean="0"/>
              <a:t>02-32-31-97-07</a:t>
            </a:r>
            <a:endParaRPr lang="fr-FR" sz="800" dirty="0"/>
          </a:p>
        </p:txBody>
      </p:sp>
      <p:sp>
        <p:nvSpPr>
          <p:cNvPr id="79" name="Rectangle à coins arrondis 78"/>
          <p:cNvSpPr/>
          <p:nvPr/>
        </p:nvSpPr>
        <p:spPr>
          <a:xfrm>
            <a:off x="9211320" y="2698600"/>
            <a:ext cx="2544123" cy="638747"/>
          </a:xfrm>
          <a:prstGeom prst="roundRect">
            <a:avLst/>
          </a:prstGeom>
          <a:solidFill>
            <a:srgbClr val="D082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u="sng" dirty="0" smtClean="0">
                <a:solidFill>
                  <a:schemeClr val="tx1"/>
                </a:solidFill>
              </a:rPr>
              <a:t>Unité  Assistants familiaux</a:t>
            </a:r>
            <a:r>
              <a:rPr lang="fr-FR" sz="900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fr-FR" sz="900" dirty="0" smtClean="0">
                <a:solidFill>
                  <a:schemeClr val="tx1"/>
                </a:solidFill>
              </a:rPr>
              <a:t>Vous prenez soin des enfants en vous inscrivant dans une dynamique d’équipe et de service.</a:t>
            </a:r>
            <a:endParaRPr lang="fr-FR" sz="900" b="1" u="sng" dirty="0" smtClean="0">
              <a:solidFill>
                <a:schemeClr val="tx1"/>
              </a:solidFill>
            </a:endParaRPr>
          </a:p>
        </p:txBody>
      </p:sp>
      <p:cxnSp>
        <p:nvCxnSpPr>
          <p:cNvPr id="82" name="Connecteur droit avec flèche 81"/>
          <p:cNvCxnSpPr/>
          <p:nvPr/>
        </p:nvCxnSpPr>
        <p:spPr>
          <a:xfrm>
            <a:off x="6153273" y="2195033"/>
            <a:ext cx="3587736" cy="4477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2" t="2667" r="18381" b="9080"/>
          <a:stretch/>
        </p:blipFill>
        <p:spPr>
          <a:xfrm>
            <a:off x="4698658" y="3285342"/>
            <a:ext cx="644359" cy="75697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8" name="ZoneTexte 87"/>
          <p:cNvSpPr txBox="1"/>
          <p:nvPr/>
        </p:nvSpPr>
        <p:spPr>
          <a:xfrm>
            <a:off x="275756" y="6034734"/>
            <a:ext cx="2185358" cy="507831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Nous contacter : </a:t>
            </a:r>
          </a:p>
          <a:p>
            <a:pPr algn="ctr"/>
            <a:r>
              <a:rPr lang="fr-FR" b="1" dirty="0" smtClean="0"/>
              <a:t>rh-assfam@eure.fr</a:t>
            </a:r>
            <a:endParaRPr lang="fr-FR" b="1" dirty="0"/>
          </a:p>
        </p:txBody>
      </p:sp>
      <p:sp>
        <p:nvSpPr>
          <p:cNvPr id="99" name="ZoneTexte 98"/>
          <p:cNvSpPr txBox="1"/>
          <p:nvPr/>
        </p:nvSpPr>
        <p:spPr>
          <a:xfrm>
            <a:off x="4591024" y="6182367"/>
            <a:ext cx="4209052" cy="507831"/>
          </a:xfrm>
          <a:prstGeom prst="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/>
              <a:t>Nous contacter : </a:t>
            </a:r>
          </a:p>
          <a:p>
            <a:pPr algn="ctr"/>
            <a:r>
              <a:rPr lang="fr-FR" b="1" dirty="0"/>
              <a:t>a</a:t>
            </a:r>
            <a:r>
              <a:rPr lang="fr-FR" b="1" dirty="0" smtClean="0"/>
              <a:t>ccompagnementpro-assfam@eure.fr</a:t>
            </a:r>
            <a:endParaRPr lang="fr-FR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004" y="3622665"/>
            <a:ext cx="514074" cy="771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191" y="4230439"/>
            <a:ext cx="595294" cy="8176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26" y="3416545"/>
            <a:ext cx="579438" cy="9189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Ellipse 71"/>
          <p:cNvSpPr/>
          <p:nvPr/>
        </p:nvSpPr>
        <p:spPr>
          <a:xfrm>
            <a:off x="8850675" y="3551021"/>
            <a:ext cx="910579" cy="914400"/>
          </a:xfrm>
          <a:prstGeom prst="ellipse">
            <a:avLst/>
          </a:prstGeom>
          <a:solidFill>
            <a:srgbClr val="A06BE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800" dirty="0" smtClean="0">
                <a:solidFill>
                  <a:srgbClr val="FF0000"/>
                </a:solidFill>
              </a:rPr>
              <a:t>Poste vacant juillet 2023</a:t>
            </a:r>
          </a:p>
          <a:p>
            <a:pPr algn="ctr"/>
            <a:r>
              <a:rPr lang="fr-FR" sz="800" dirty="0" smtClean="0"/>
              <a:t> </a:t>
            </a:r>
            <a:endParaRPr lang="fr-FR" sz="800" dirty="0"/>
          </a:p>
        </p:txBody>
      </p:sp>
      <p:cxnSp>
        <p:nvCxnSpPr>
          <p:cNvPr id="73" name="Connecteur droit avec flèche 72"/>
          <p:cNvCxnSpPr/>
          <p:nvPr/>
        </p:nvCxnSpPr>
        <p:spPr>
          <a:xfrm>
            <a:off x="8261204" y="3197732"/>
            <a:ext cx="908881" cy="4079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H="1" flipV="1">
            <a:off x="6113093" y="1964673"/>
            <a:ext cx="4423192" cy="454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152" idx="3"/>
          </p:cNvCxnSpPr>
          <p:nvPr/>
        </p:nvCxnSpPr>
        <p:spPr>
          <a:xfrm flipV="1">
            <a:off x="2351314" y="2339924"/>
            <a:ext cx="1966295" cy="59265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/>
          <p:cNvSpPr/>
          <p:nvPr/>
        </p:nvSpPr>
        <p:spPr>
          <a:xfrm>
            <a:off x="-42182" y="3823764"/>
            <a:ext cx="914400" cy="914400"/>
          </a:xfrm>
          <a:prstGeom prst="ellipse">
            <a:avLst/>
          </a:prstGeom>
          <a:solidFill>
            <a:srgbClr val="FC14D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800" dirty="0" smtClean="0"/>
              <a:t>Ornella DEFFRENE</a:t>
            </a:r>
          </a:p>
          <a:p>
            <a:pPr algn="ctr"/>
            <a:r>
              <a:rPr lang="fr-FR" sz="800" dirty="0" smtClean="0"/>
              <a:t>02-32-31-51-64</a:t>
            </a:r>
            <a:endParaRPr lang="fr-FR" sz="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11" t="31785" r="52590" b="33537"/>
          <a:stretch/>
        </p:blipFill>
        <p:spPr>
          <a:xfrm rot="5400000">
            <a:off x="-47987" y="3384674"/>
            <a:ext cx="779941" cy="581277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65" name="Image 64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60" t="43725" r="61958" b="30017"/>
          <a:stretch/>
        </p:blipFill>
        <p:spPr bwMode="auto">
          <a:xfrm>
            <a:off x="6046981" y="4192235"/>
            <a:ext cx="573405" cy="796290"/>
          </a:xfrm>
          <a:prstGeom prst="rect">
            <a:avLst/>
          </a:prstGeom>
          <a:ln w="3175"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6" name="Bulle ronde 65"/>
          <p:cNvSpPr/>
          <p:nvPr/>
        </p:nvSpPr>
        <p:spPr>
          <a:xfrm>
            <a:off x="8969389" y="4503712"/>
            <a:ext cx="1198705" cy="855061"/>
          </a:xfrm>
          <a:prstGeom prst="wedgeEllipseCallout">
            <a:avLst>
              <a:gd name="adj1" fmla="val -11716"/>
              <a:gd name="adj2" fmla="val -93694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dirty="0"/>
          </a:p>
        </p:txBody>
      </p:sp>
      <p:sp>
        <p:nvSpPr>
          <p:cNvPr id="68" name="ZoneTexte 67"/>
          <p:cNvSpPr txBox="1"/>
          <p:nvPr/>
        </p:nvSpPr>
        <p:spPr>
          <a:xfrm>
            <a:off x="2687632" y="2577395"/>
            <a:ext cx="1212571" cy="276999"/>
          </a:xfrm>
          <a:prstGeom prst="rect">
            <a:avLst/>
          </a:prstGeom>
          <a:solidFill>
            <a:srgbClr val="B07BD7"/>
          </a:solidFill>
          <a:ln w="12700">
            <a:solidFill>
              <a:srgbClr val="0070C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bg1"/>
                </a:solidFill>
              </a:rPr>
              <a:t>Adjoint au RSAF : </a:t>
            </a:r>
          </a:p>
          <a:p>
            <a:pPr algn="ctr"/>
            <a:r>
              <a:rPr lang="fr-FR" sz="900" dirty="0" smtClean="0">
                <a:solidFill>
                  <a:srgbClr val="FF0000"/>
                </a:solidFill>
              </a:rPr>
              <a:t>Poste vacant </a:t>
            </a:r>
            <a:endParaRPr lang="fr-FR" sz="900" dirty="0">
              <a:solidFill>
                <a:srgbClr val="FF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0" t="18786" r="36001" b="24643"/>
          <a:stretch/>
        </p:blipFill>
        <p:spPr>
          <a:xfrm rot="5400000">
            <a:off x="4174470" y="1734657"/>
            <a:ext cx="781644" cy="59627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0" name="Connecteur droit avec flèche 69"/>
          <p:cNvCxnSpPr/>
          <p:nvPr/>
        </p:nvCxnSpPr>
        <p:spPr>
          <a:xfrm>
            <a:off x="3695335" y="2967704"/>
            <a:ext cx="342496" cy="10305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>
            <a:off x="3949286" y="2455572"/>
            <a:ext cx="5220799" cy="337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994" y="3372810"/>
            <a:ext cx="612872" cy="917473"/>
          </a:xfrm>
          <a:prstGeom prst="rect">
            <a:avLst/>
          </a:prstGeom>
        </p:spPr>
      </p:pic>
      <p:sp>
        <p:nvSpPr>
          <p:cNvPr id="17" name="Bulle ronde 16"/>
          <p:cNvSpPr/>
          <p:nvPr/>
        </p:nvSpPr>
        <p:spPr>
          <a:xfrm>
            <a:off x="1863672" y="4335526"/>
            <a:ext cx="1149893" cy="593723"/>
          </a:xfrm>
          <a:prstGeom prst="wedgeEllipseCallout">
            <a:avLst>
              <a:gd name="adj1" fmla="val -19529"/>
              <a:gd name="adj2" fmla="val -57427"/>
            </a:avLst>
          </a:prstGeom>
          <a:solidFill>
            <a:srgbClr val="FC14D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Maeva Da Silva</a:t>
            </a:r>
          </a:p>
          <a:p>
            <a:pPr algn="ctr"/>
            <a:r>
              <a:rPr lang="fr-FR" sz="800" dirty="0" smtClean="0"/>
              <a:t>Apprenti assistante RH</a:t>
            </a:r>
            <a:endParaRPr lang="fr-FR" sz="800" dirty="0"/>
          </a:p>
        </p:txBody>
      </p:sp>
      <p:sp>
        <p:nvSpPr>
          <p:cNvPr id="21" name="Rectangle 20"/>
          <p:cNvSpPr/>
          <p:nvPr/>
        </p:nvSpPr>
        <p:spPr>
          <a:xfrm>
            <a:off x="2870616" y="1796652"/>
            <a:ext cx="824719" cy="6589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/>
          <p:cNvCxnSpPr>
            <a:stCxn id="152" idx="2"/>
          </p:cNvCxnSpPr>
          <p:nvPr/>
        </p:nvCxnSpPr>
        <p:spPr>
          <a:xfrm>
            <a:off x="1211217" y="3260922"/>
            <a:ext cx="718284" cy="184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2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6301" y="275996"/>
            <a:ext cx="10687188" cy="1323439"/>
          </a:xfrm>
          <a:prstGeom prst="rect">
            <a:avLst/>
          </a:prstGeom>
          <a:gradFill flip="none" rotWithShape="1">
            <a:gsLst>
              <a:gs pos="0">
                <a:srgbClr val="D082CC"/>
              </a:gs>
              <a:gs pos="74000">
                <a:schemeClr val="accent1">
                  <a:tint val="44500"/>
                  <a:satMod val="160000"/>
                </a:schemeClr>
              </a:gs>
              <a:gs pos="81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222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/>
              <a:t>Les perspectives du SAF : </a:t>
            </a:r>
          </a:p>
          <a:p>
            <a:pPr algn="ctr"/>
            <a:r>
              <a:rPr lang="fr-FR" sz="2400" dirty="0" smtClean="0"/>
              <a:t>développer un service à la hauteur de ses ambitions.</a:t>
            </a:r>
          </a:p>
          <a:p>
            <a:pPr algn="ctr"/>
            <a:r>
              <a:rPr lang="fr-FR" sz="2400" b="1" dirty="0" smtClean="0">
                <a:solidFill>
                  <a:srgbClr val="D082CC"/>
                </a:solidFill>
              </a:rPr>
              <a:t>PROFESSIONNALISER</a:t>
            </a:r>
            <a:r>
              <a:rPr lang="fr-FR" sz="2400" b="1" dirty="0" smtClean="0"/>
              <a:t> </a:t>
            </a:r>
            <a:r>
              <a:rPr lang="fr-FR" sz="2400" dirty="0" smtClean="0"/>
              <a:t>et </a:t>
            </a:r>
            <a:r>
              <a:rPr lang="fr-FR" sz="2400" b="1" dirty="0" smtClean="0">
                <a:solidFill>
                  <a:srgbClr val="F66E22"/>
                </a:solidFill>
              </a:rPr>
              <a:t>SECURISER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30629" y="1836061"/>
            <a:ext cx="2389372" cy="461665"/>
          </a:xfrm>
          <a:prstGeom prst="rect">
            <a:avLst/>
          </a:prstGeom>
          <a:solidFill>
            <a:srgbClr val="D082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Développer </a:t>
            </a:r>
            <a:r>
              <a:rPr lang="fr-FR" sz="1200" b="1" dirty="0" smtClean="0"/>
              <a:t>l’accompagnement individuel</a:t>
            </a:r>
            <a:r>
              <a:rPr lang="fr-FR" sz="1200" dirty="0" smtClean="0"/>
              <a:t> des assistants familiaux</a:t>
            </a:r>
            <a:endParaRPr lang="fr-FR" sz="12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7333092" y="1770445"/>
            <a:ext cx="2235200" cy="646331"/>
          </a:xfrm>
          <a:prstGeom prst="rect">
            <a:avLst/>
          </a:prstGeom>
          <a:solidFill>
            <a:srgbClr val="D082CC"/>
          </a:solidFill>
          <a:ln w="28575">
            <a:solidFill>
              <a:srgbClr val="F66E2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Favoriser l’intégration de l’assistant familial à l’équipe pluridisciplinaire</a:t>
            </a:r>
            <a:endParaRPr lang="fr-FR" sz="1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391026" y="2822472"/>
            <a:ext cx="2235200" cy="276999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Recruter</a:t>
            </a:r>
            <a:r>
              <a:rPr lang="fr-FR" sz="1200" dirty="0" smtClean="0"/>
              <a:t> et valoriser le métier</a:t>
            </a:r>
            <a:endParaRPr lang="fr-FR" sz="1200" dirty="0"/>
          </a:p>
        </p:txBody>
      </p:sp>
      <p:sp>
        <p:nvSpPr>
          <p:cNvPr id="16" name="ZoneTexte 15"/>
          <p:cNvSpPr txBox="1"/>
          <p:nvPr/>
        </p:nvSpPr>
        <p:spPr>
          <a:xfrm>
            <a:off x="7223997" y="2954404"/>
            <a:ext cx="2235200" cy="461665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Mettre en place le service de </a:t>
            </a:r>
            <a:r>
              <a:rPr lang="fr-FR" sz="1200" b="1" dirty="0" smtClean="0"/>
              <a:t>médecine préventive</a:t>
            </a:r>
            <a:endParaRPr lang="fr-FR" sz="12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3522675" y="1836061"/>
            <a:ext cx="2807742" cy="461665"/>
          </a:xfrm>
          <a:prstGeom prst="rect">
            <a:avLst/>
          </a:prstGeom>
          <a:solidFill>
            <a:srgbClr val="D082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Développer </a:t>
            </a:r>
            <a:r>
              <a:rPr lang="fr-FR" sz="1200" b="1" dirty="0" smtClean="0"/>
              <a:t>l’accompagnement collectif </a:t>
            </a:r>
            <a:r>
              <a:rPr lang="fr-FR" sz="1200" dirty="0" smtClean="0"/>
              <a:t>: échanges de pratiques, groupes de travail</a:t>
            </a:r>
            <a:endParaRPr lang="fr-FR" sz="1200" dirty="0"/>
          </a:p>
        </p:txBody>
      </p:sp>
      <p:sp>
        <p:nvSpPr>
          <p:cNvPr id="19" name="ZoneTexte 18"/>
          <p:cNvSpPr txBox="1"/>
          <p:nvPr/>
        </p:nvSpPr>
        <p:spPr>
          <a:xfrm>
            <a:off x="876301" y="2568555"/>
            <a:ext cx="2580550" cy="830997"/>
          </a:xfrm>
          <a:prstGeom prst="rect">
            <a:avLst/>
          </a:prstGeom>
          <a:solidFill>
            <a:srgbClr val="D082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Former </a:t>
            </a:r>
          </a:p>
          <a:p>
            <a:pPr algn="ctr"/>
            <a:r>
              <a:rPr lang="fr-FR" sz="1200" dirty="0" smtClean="0"/>
              <a:t>(CREAI, prise en charge du handicap, gestion des troubles sexualisés, maitrise de l’outil informatique)</a:t>
            </a:r>
            <a:endParaRPr lang="fr-FR" sz="12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814354" y="5673681"/>
            <a:ext cx="2229792" cy="851139"/>
          </a:xfrm>
          <a:prstGeom prst="rect">
            <a:avLst/>
          </a:prstGeom>
          <a:solidFill>
            <a:srgbClr val="D082CC"/>
          </a:solidFill>
          <a:ln w="28575">
            <a:solidFill>
              <a:srgbClr val="F66E2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Accompagner le travail d’autonomisation des enfants confiés en vue de leur sortie du dispositif. Enjeu de </a:t>
            </a:r>
            <a:r>
              <a:rPr lang="fr-FR" sz="1200" b="1" dirty="0" smtClean="0"/>
              <a:t>fluidité</a:t>
            </a:r>
            <a:r>
              <a:rPr lang="fr-FR" sz="1200" dirty="0" smtClean="0"/>
              <a:t>.</a:t>
            </a:r>
            <a:endParaRPr lang="fr-FR" sz="1200" dirty="0"/>
          </a:p>
        </p:txBody>
      </p:sp>
      <p:sp>
        <p:nvSpPr>
          <p:cNvPr id="24" name="ZoneTexte 23"/>
          <p:cNvSpPr txBox="1"/>
          <p:nvPr/>
        </p:nvSpPr>
        <p:spPr>
          <a:xfrm>
            <a:off x="993867" y="4533023"/>
            <a:ext cx="2235200" cy="461665"/>
          </a:xfrm>
          <a:prstGeom prst="rect">
            <a:avLst/>
          </a:prstGeom>
          <a:solidFill>
            <a:srgbClr val="D082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Mettre en place l’entretien </a:t>
            </a:r>
            <a:r>
              <a:rPr lang="fr-FR" sz="1200" b="1" dirty="0" smtClean="0"/>
              <a:t>d’évaluation professionnelle</a:t>
            </a:r>
            <a:endParaRPr lang="fr-FR" sz="12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289166" y="4620963"/>
            <a:ext cx="2403111" cy="646331"/>
          </a:xfrm>
          <a:prstGeom prst="rect">
            <a:avLst/>
          </a:prstGeom>
          <a:solidFill>
            <a:srgbClr val="D082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Actualiser le livret professionnel et le </a:t>
            </a:r>
            <a:r>
              <a:rPr lang="fr-FR" sz="1200" b="1" dirty="0" smtClean="0"/>
              <a:t>référentiel</a:t>
            </a:r>
            <a:r>
              <a:rPr lang="fr-FR" sz="1200" dirty="0" smtClean="0"/>
              <a:t> du placement familial et favoriser son appropriation</a:t>
            </a:r>
            <a:endParaRPr lang="fr-FR" sz="1200" dirty="0"/>
          </a:p>
        </p:txBody>
      </p:sp>
      <p:sp>
        <p:nvSpPr>
          <p:cNvPr id="20" name="ZoneTexte 19"/>
          <p:cNvSpPr txBox="1"/>
          <p:nvPr/>
        </p:nvSpPr>
        <p:spPr>
          <a:xfrm>
            <a:off x="5212817" y="3505858"/>
            <a:ext cx="2235200" cy="646331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Contribuer à développer des </a:t>
            </a:r>
            <a:r>
              <a:rPr lang="fr-FR" sz="1200" b="1" dirty="0" smtClean="0"/>
              <a:t>modes d’accueil innovants et complémentaires</a:t>
            </a:r>
            <a:endParaRPr lang="fr-FR" sz="1200" b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8621486" y="5138982"/>
            <a:ext cx="3170805" cy="461665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Renforcer</a:t>
            </a:r>
            <a:r>
              <a:rPr lang="fr-FR" sz="1200" dirty="0" smtClean="0"/>
              <a:t> l’équipe du SAF pour assurer ses missions + adjoint RSAF ( !! taux d’encadrement)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2313214" y="3670382"/>
            <a:ext cx="2235200" cy="461665"/>
          </a:xfrm>
          <a:prstGeom prst="rect">
            <a:avLst/>
          </a:prstGeom>
          <a:solidFill>
            <a:srgbClr val="D082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Développer le </a:t>
            </a:r>
            <a:r>
              <a:rPr lang="fr-FR" sz="1200" b="1" dirty="0" smtClean="0"/>
              <a:t>tutorat</a:t>
            </a:r>
            <a:r>
              <a:rPr lang="fr-FR" sz="1200" dirty="0" smtClean="0"/>
              <a:t> et étayer la prise de fonction</a:t>
            </a:r>
            <a:endParaRPr lang="fr-FR" sz="1200" dirty="0"/>
          </a:p>
        </p:txBody>
      </p:sp>
      <p:sp>
        <p:nvSpPr>
          <p:cNvPr id="25" name="ZoneTexte 24"/>
          <p:cNvSpPr txBox="1"/>
          <p:nvPr/>
        </p:nvSpPr>
        <p:spPr>
          <a:xfrm>
            <a:off x="7932102" y="4249737"/>
            <a:ext cx="3456306" cy="646331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Sécuriser</a:t>
            </a:r>
            <a:r>
              <a:rPr lang="fr-FR" sz="1200" dirty="0" smtClean="0"/>
              <a:t> le volet RH </a:t>
            </a:r>
            <a:r>
              <a:rPr lang="fr-FR" sz="1200" b="1" dirty="0" smtClean="0"/>
              <a:t>: la paie</a:t>
            </a:r>
            <a:r>
              <a:rPr lang="fr-FR" sz="1200" dirty="0" smtClean="0"/>
              <a:t>, veiller à des pratiques harmonisées en territoires + le </a:t>
            </a:r>
            <a:r>
              <a:rPr lang="fr-FR" sz="1200" b="1" dirty="0" smtClean="0"/>
              <a:t>volet juridique </a:t>
            </a:r>
            <a:r>
              <a:rPr lang="fr-FR" sz="1200" dirty="0" smtClean="0"/>
              <a:t>: veille règlementaire</a:t>
            </a:r>
            <a:r>
              <a:rPr lang="fr-FR" sz="1200" dirty="0"/>
              <a:t>, </a:t>
            </a:r>
            <a:r>
              <a:rPr lang="fr-FR" sz="1200" dirty="0" smtClean="0"/>
              <a:t>procédures disciplinaires…</a:t>
            </a:r>
            <a:endParaRPr lang="fr-FR" sz="1200" dirty="0"/>
          </a:p>
        </p:txBody>
      </p:sp>
      <p:sp>
        <p:nvSpPr>
          <p:cNvPr id="26" name="ZoneTexte 25"/>
          <p:cNvSpPr txBox="1"/>
          <p:nvPr/>
        </p:nvSpPr>
        <p:spPr>
          <a:xfrm>
            <a:off x="9660255" y="2416776"/>
            <a:ext cx="2235200" cy="461665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Viser un retour au </a:t>
            </a:r>
            <a:r>
              <a:rPr lang="fr-FR" sz="1200" b="1" dirty="0" smtClean="0"/>
              <a:t>respect du cadre légal </a:t>
            </a:r>
            <a:r>
              <a:rPr lang="fr-FR" sz="1200" dirty="0" smtClean="0"/>
              <a:t>: agrément</a:t>
            </a:r>
            <a:endParaRPr lang="fr-FR" sz="1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9652998" y="3286980"/>
            <a:ext cx="2235200" cy="646331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Favoriser le </a:t>
            </a:r>
            <a:r>
              <a:rPr lang="fr-FR" sz="1200" b="1" dirty="0" smtClean="0"/>
              <a:t>repos </a:t>
            </a:r>
            <a:r>
              <a:rPr lang="fr-FR" sz="1200" dirty="0" smtClean="0"/>
              <a:t>des assistants familiaux (congés, répit, soutien…)</a:t>
            </a:r>
            <a:endParaRPr lang="fr-FR" sz="1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7088754" y="5839734"/>
            <a:ext cx="2723876" cy="646331"/>
          </a:xfrm>
          <a:prstGeom prst="rect">
            <a:avLst/>
          </a:prstGeom>
          <a:solidFill>
            <a:srgbClr val="F66E22"/>
          </a:solidFill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Développer des </a:t>
            </a:r>
            <a:r>
              <a:rPr lang="fr-FR" sz="1200" b="1" dirty="0" smtClean="0"/>
              <a:t>outils informatisés </a:t>
            </a:r>
            <a:r>
              <a:rPr lang="fr-FR" sz="1200" dirty="0" smtClean="0"/>
              <a:t>performants : espace agents pour les </a:t>
            </a:r>
            <a:r>
              <a:rPr lang="fr-FR" sz="1200" dirty="0" err="1" smtClean="0"/>
              <a:t>ass</a:t>
            </a:r>
            <a:r>
              <a:rPr lang="fr-FR" sz="1200" dirty="0" smtClean="0"/>
              <a:t> </a:t>
            </a:r>
            <a:r>
              <a:rPr lang="fr-FR" sz="1200" dirty="0" err="1" smtClean="0"/>
              <a:t>fam</a:t>
            </a:r>
            <a:r>
              <a:rPr lang="fr-FR" sz="1200" dirty="0" smtClean="0"/>
              <a:t>, saisie des congés, des calendriers</a:t>
            </a:r>
            <a:endParaRPr lang="fr-FR" sz="1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259895" y="5462147"/>
            <a:ext cx="2378801" cy="830997"/>
          </a:xfrm>
          <a:prstGeom prst="rect">
            <a:avLst/>
          </a:prstGeom>
          <a:solidFill>
            <a:srgbClr val="D082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/>
              <a:t>Développer le sentiment d’appartenance des </a:t>
            </a:r>
            <a:r>
              <a:rPr lang="fr-FR" sz="1200" dirty="0" err="1" smtClean="0"/>
              <a:t>ass</a:t>
            </a:r>
            <a:r>
              <a:rPr lang="fr-FR" sz="1200" dirty="0" smtClean="0"/>
              <a:t> </a:t>
            </a:r>
            <a:r>
              <a:rPr lang="fr-FR" sz="1200" dirty="0" err="1" smtClean="0"/>
              <a:t>fam</a:t>
            </a:r>
            <a:r>
              <a:rPr lang="fr-FR" sz="1200" dirty="0" smtClean="0"/>
              <a:t> à leur service, favoriser les initiatives, </a:t>
            </a:r>
            <a:r>
              <a:rPr lang="fr-FR" sz="1200" b="1" dirty="0" smtClean="0"/>
              <a:t>communiquer</a:t>
            </a:r>
            <a:r>
              <a:rPr lang="fr-FR" sz="1200" dirty="0" smtClean="0"/>
              <a:t>, </a:t>
            </a:r>
            <a:r>
              <a:rPr lang="fr-FR" sz="1200" b="1" dirty="0" smtClean="0"/>
              <a:t>dynamiser</a:t>
            </a:r>
            <a:endParaRPr lang="fr-FR" sz="1200" b="1" dirty="0"/>
          </a:p>
        </p:txBody>
      </p:sp>
    </p:spTree>
    <p:extLst>
      <p:ext uri="{BB962C8B-B14F-4D97-AF65-F5344CB8AC3E}">
        <p14:creationId xmlns:p14="http://schemas.microsoft.com/office/powerpoint/2010/main" val="4198242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07435" y="31813"/>
            <a:ext cx="10363200" cy="444860"/>
          </a:xfrm>
          <a:noFill/>
        </p:spPr>
        <p:txBody>
          <a:bodyPr>
            <a:normAutofit/>
          </a:bodyPr>
          <a:lstStyle/>
          <a:p>
            <a:r>
              <a:rPr lang="fr-FR" sz="2000" b="1" u="sng" dirty="0" smtClean="0"/>
              <a:t>Assistants  familiaux  et  SAF : « mode d’emploi »</a:t>
            </a:r>
            <a:endParaRPr lang="fr-FR" sz="2000" b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476672"/>
            <a:ext cx="12192000" cy="6381328"/>
          </a:xfrm>
        </p:spPr>
        <p:txBody>
          <a:bodyPr/>
          <a:lstStyle/>
          <a:p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262959918"/>
              </p:ext>
            </p:extLst>
          </p:nvPr>
        </p:nvGraphicFramePr>
        <p:xfrm>
          <a:off x="0" y="476672"/>
          <a:ext cx="12192000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5327915" y="3140968"/>
            <a:ext cx="1536171" cy="1080120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200" dirty="0" smtClean="0"/>
              <a:t>L’assistant  familial</a:t>
            </a:r>
            <a:endParaRPr lang="fr-FR" sz="1200" dirty="0"/>
          </a:p>
        </p:txBody>
      </p:sp>
      <p:sp>
        <p:nvSpPr>
          <p:cNvPr id="8" name="ZoneTexte 7"/>
          <p:cNvSpPr txBox="1"/>
          <p:nvPr/>
        </p:nvSpPr>
        <p:spPr>
          <a:xfrm>
            <a:off x="6619456" y="4437112"/>
            <a:ext cx="5189367" cy="2092881"/>
          </a:xfrm>
          <a:prstGeom prst="rect">
            <a:avLst/>
          </a:prstGeom>
          <a:noFill/>
          <a:ln w="15875" cmpd="dbl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• Il contribue à la mise en œuvre du projet pour l’enfant en collaboration avec tous les acteurs, et dans le respect de sa capacité d’accueil. </a:t>
            </a:r>
          </a:p>
          <a:p>
            <a:r>
              <a:rPr lang="fr-FR" sz="1000" dirty="0"/>
              <a:t>• </a:t>
            </a:r>
            <a:r>
              <a:rPr lang="fr-FR" sz="1000" dirty="0" smtClean="0"/>
              <a:t>Il </a:t>
            </a:r>
            <a:r>
              <a:rPr lang="fr-FR" sz="1000" dirty="0"/>
              <a:t>informe le service d'accueil familial de tout changement intervenu dans sa situation </a:t>
            </a:r>
            <a:r>
              <a:rPr lang="fr-FR" sz="1000" dirty="0" smtClean="0"/>
              <a:t>personnelle, familiale ou professionnelle </a:t>
            </a:r>
            <a:r>
              <a:rPr lang="fr-FR" sz="1000" dirty="0"/>
              <a:t>susceptible d'avoir une répercussion sur l'enfant accueilli. (</a:t>
            </a:r>
            <a:r>
              <a:rPr lang="fr-FR" sz="1000" dirty="0" smtClean="0"/>
              <a:t>Toute modification de la composition familiale ou du logement doit </a:t>
            </a:r>
            <a:r>
              <a:rPr lang="fr-FR" sz="1000" dirty="0"/>
              <a:t>parallèlement </a:t>
            </a:r>
            <a:r>
              <a:rPr lang="fr-FR" sz="1000"/>
              <a:t>être </a:t>
            </a:r>
            <a:r>
              <a:rPr lang="fr-FR" sz="1000" smtClean="0"/>
              <a:t>signalée </a:t>
            </a:r>
            <a:r>
              <a:rPr lang="fr-FR" sz="1000" dirty="0"/>
              <a:t>à la PMI (pole-pmi@eure.fr) qui gère votre </a:t>
            </a:r>
            <a:r>
              <a:rPr lang="fr-FR" sz="1000" dirty="0" smtClean="0"/>
              <a:t>agrément).</a:t>
            </a:r>
            <a:endParaRPr lang="fr-FR" sz="1000" dirty="0"/>
          </a:p>
          <a:p>
            <a:r>
              <a:rPr lang="fr-FR" sz="1000" dirty="0" smtClean="0"/>
              <a:t>• Il </a:t>
            </a:r>
            <a:r>
              <a:rPr lang="fr-FR" sz="1000" dirty="0"/>
              <a:t>suit la formation dans les conditions définies par la loi.</a:t>
            </a:r>
          </a:p>
          <a:p>
            <a:r>
              <a:rPr lang="fr-FR" sz="1000" dirty="0" smtClean="0"/>
              <a:t>• </a:t>
            </a:r>
            <a:r>
              <a:rPr lang="fr-FR" sz="1000" dirty="0"/>
              <a:t>I</a:t>
            </a:r>
            <a:r>
              <a:rPr lang="fr-FR" sz="1000" dirty="0" smtClean="0"/>
              <a:t>l s’inscrit comme un acteur du suivi </a:t>
            </a:r>
            <a:r>
              <a:rPr lang="fr-FR" sz="1000" dirty="0"/>
              <a:t>professionnel proposé par le </a:t>
            </a:r>
            <a:r>
              <a:rPr lang="fr-FR" sz="1000" dirty="0" smtClean="0"/>
              <a:t>service.</a:t>
            </a:r>
            <a:endParaRPr lang="fr-FR" sz="1000" dirty="0"/>
          </a:p>
          <a:p>
            <a:r>
              <a:rPr lang="fr-FR" sz="1000" dirty="0" smtClean="0"/>
              <a:t>• Il </a:t>
            </a:r>
            <a:r>
              <a:rPr lang="fr-FR" sz="1000" dirty="0"/>
              <a:t>participe aux groupes de travail </a:t>
            </a:r>
            <a:r>
              <a:rPr lang="fr-FR" sz="1000" dirty="0" smtClean="0"/>
              <a:t>existants et est force de propositions, dans une démarche d’amélioration continue.</a:t>
            </a:r>
          </a:p>
          <a:p>
            <a:r>
              <a:rPr lang="fr-FR" sz="1000" dirty="0"/>
              <a:t>• Il </a:t>
            </a:r>
            <a:r>
              <a:rPr lang="fr-FR" sz="1000" dirty="0" smtClean="0"/>
              <a:t>utilise les outils mis à sa disposition : messagerie sécurisée, portail, GFD, formulaires, trames de bilans etc…</a:t>
            </a:r>
          </a:p>
          <a:p>
            <a:endParaRPr lang="fr-FR" sz="1000" dirty="0"/>
          </a:p>
        </p:txBody>
      </p:sp>
      <p:sp>
        <p:nvSpPr>
          <p:cNvPr id="9" name="ZoneTexte 8"/>
          <p:cNvSpPr txBox="1"/>
          <p:nvPr/>
        </p:nvSpPr>
        <p:spPr>
          <a:xfrm>
            <a:off x="6576052" y="952986"/>
            <a:ext cx="5232771" cy="1621401"/>
          </a:xfrm>
          <a:prstGeom prst="rect">
            <a:avLst/>
          </a:prstGeom>
          <a:noFill/>
          <a:ln w="15875" cmpd="sng">
            <a:solidFill>
              <a:srgbClr val="EB27A5"/>
            </a:solidFill>
          </a:ln>
        </p:spPr>
        <p:txBody>
          <a:bodyPr wrap="square" bIns="3600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Entretiens téléphoniques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Entretiens dans les locaux du Conseil Départemental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Visites à domicile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Réunions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Formations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Evaluations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Informations sur le portail des assistants familiaux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Echange de mails</a:t>
            </a:r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Les entretiens ou visites font l’objet de comptes rendus écrits partagés par les différents membres du service.</a:t>
            </a:r>
            <a:endParaRPr lang="fr-FR" sz="1000" dirty="0"/>
          </a:p>
        </p:txBody>
      </p:sp>
      <p:sp>
        <p:nvSpPr>
          <p:cNvPr id="10" name="ZoneTexte 9"/>
          <p:cNvSpPr txBox="1"/>
          <p:nvPr/>
        </p:nvSpPr>
        <p:spPr>
          <a:xfrm>
            <a:off x="6859484" y="3789040"/>
            <a:ext cx="2208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u="sng" dirty="0">
                <a:solidFill>
                  <a:schemeClr val="bg1"/>
                </a:solidFill>
              </a:rPr>
              <a:t>Les </a:t>
            </a:r>
            <a:r>
              <a:rPr lang="fr-FR" sz="1400" u="sng" dirty="0" smtClean="0">
                <a:solidFill>
                  <a:schemeClr val="bg1"/>
                </a:solidFill>
              </a:rPr>
              <a:t>engagements </a:t>
            </a:r>
            <a:r>
              <a:rPr lang="fr-FR" sz="1400" u="sng" dirty="0">
                <a:solidFill>
                  <a:schemeClr val="bg1"/>
                </a:solidFill>
              </a:rPr>
              <a:t>de l'assistant familial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859484" y="2987393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u="sng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Les modes de travail </a:t>
            </a:r>
            <a:endParaRPr lang="fr-FR" sz="1400" u="sng" dirty="0" smtClean="0">
              <a:solidFill>
                <a:schemeClr val="bg1"/>
              </a:solidFill>
              <a:uFill>
                <a:solidFill>
                  <a:schemeClr val="bg1"/>
                </a:solidFill>
              </a:uFill>
            </a:endParaRPr>
          </a:p>
          <a:p>
            <a:r>
              <a:rPr lang="fr-FR" sz="1400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avec </a:t>
            </a:r>
            <a:r>
              <a:rPr lang="fr-FR" sz="1400" u="sng" dirty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le SAF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469967" y="2676535"/>
            <a:ext cx="2592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A quels moments de votre vie professionnelle le SAF peut-il intervenir, quelques exemples ?</a:t>
            </a:r>
            <a:endParaRPr lang="fr-FR" sz="1400" u="sng" dirty="0">
              <a:solidFill>
                <a:schemeClr val="bg1"/>
              </a:solidFill>
              <a:uFill>
                <a:solidFill>
                  <a:schemeClr val="bg1"/>
                </a:solidFill>
              </a:u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54341" y="684469"/>
            <a:ext cx="4982114" cy="1992066"/>
          </a:xfrm>
          <a:prstGeom prst="rect">
            <a:avLst/>
          </a:prstGeom>
          <a:noFill/>
          <a:ln w="15875" cmpd="sng">
            <a:solidFill>
              <a:srgbClr val="0070C0"/>
            </a:solidFill>
          </a:ln>
        </p:spPr>
        <p:txBody>
          <a:bodyPr wrap="square" tIns="108000" bIns="36000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A l’étape du recrutement pour évaluer votre candidature et vous former aux 60h obligatoires avant l’accueil.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Dans les mois suivant votre embauche, pour la formation obligatoire préparant au DEAF.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Quand vous souhaitez de l’aide pour préparer un accueil, un départ.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Quand vous mettez fin au contrat d’accueil d’un jeune.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A tout moment de votre carrière, quand vous avez besoin d’aide pour évoluer dans votre posture professionnelle.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Quand vous souhaitez faire un point sur votre carrière et évoluer.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Quand le service éducatif met en avant des difficultés récurrentes dans votre façon de prendre en charge les enfants confiés.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Quand un recadrage est nécessaire, ou à l’occasion de contrôles.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000" dirty="0" smtClean="0"/>
              <a:t>Quand vous avez envie de développer un projet, individuel ou collectif. </a:t>
            </a:r>
            <a:endParaRPr lang="fr-FR" sz="1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551718" y="3789040"/>
            <a:ext cx="192021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400" u="sng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rPr>
              <a:t>Comment communiquer  ensemble ?</a:t>
            </a:r>
            <a:endParaRPr lang="fr-FR" sz="1400" u="sng" dirty="0">
              <a:solidFill>
                <a:schemeClr val="bg1"/>
              </a:solidFill>
              <a:uFill>
                <a:solidFill>
                  <a:schemeClr val="bg1"/>
                </a:solidFill>
              </a:u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29842" y="4437112"/>
            <a:ext cx="4980783" cy="1401716"/>
          </a:xfrm>
          <a:prstGeom prst="rect">
            <a:avLst/>
          </a:prstGeom>
          <a:noFill/>
          <a:ln w="15875">
            <a:solidFill>
              <a:schemeClr val="accent6">
                <a:lumMod val="75000"/>
              </a:schemeClr>
            </a:solidFill>
          </a:ln>
        </p:spPr>
        <p:txBody>
          <a:bodyPr wrap="square" lIns="72000" tIns="36000" rIns="0" bIns="7200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Par mail, chaque professionnel a une adresse </a:t>
            </a:r>
            <a:r>
              <a:rPr lang="fr-FR" sz="1000" dirty="0" smtClean="0">
                <a:hlinkClick r:id="rId7"/>
              </a:rPr>
              <a:t>prenom.nom@eure.fr</a:t>
            </a:r>
            <a:endParaRPr lang="fr-FR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Par mail, en utilisant l’adresse générique que tous les professionnels consultent : </a:t>
            </a:r>
            <a:r>
              <a:rPr lang="fr-FR" sz="1000" dirty="0" smtClean="0">
                <a:solidFill>
                  <a:schemeClr val="accent1">
                    <a:lumMod val="75000"/>
                  </a:schemeClr>
                </a:solidFill>
                <a:hlinkClick r:id="rId8"/>
              </a:rPr>
              <a:t>accompagnementpro-assfam@eure.fr</a:t>
            </a:r>
            <a:r>
              <a:rPr lang="fr-FR" sz="1000" dirty="0" smtClean="0"/>
              <a:t>  ou </a:t>
            </a:r>
            <a:r>
              <a:rPr lang="fr-FR" sz="1000" u="sng" dirty="0" smtClean="0">
                <a:solidFill>
                  <a:schemeClr val="accent1">
                    <a:lumMod val="75000"/>
                  </a:schemeClr>
                </a:solidFill>
              </a:rPr>
              <a:t>rh-assfam@eure.fr</a:t>
            </a:r>
            <a:r>
              <a:rPr lang="fr-FR" sz="1000" dirty="0" smtClean="0"/>
              <a:t>. Vous serez recontacté.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Par téléphone, chaque intervenant a une messagerie vocale, consultée sur ses heures de travail.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Par courrier postal (démarches officielles nécessitant un accusé de réception)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A l’occasion d’une visite à l’HDD, n’hésitez pas à venir nous rencontrer bâtiment A, 3è étage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Via le portail des Assistants Familiaux : </a:t>
            </a:r>
            <a:r>
              <a:rPr lang="fr-FR" sz="1400" dirty="0" smtClean="0">
                <a:hlinkClick r:id="rId9"/>
              </a:rPr>
              <a:t>portail-assfam@eure.fr</a:t>
            </a:r>
            <a:endParaRPr lang="fr-FR" sz="1400" dirty="0" smtClean="0"/>
          </a:p>
        </p:txBody>
      </p:sp>
      <p:sp>
        <p:nvSpPr>
          <p:cNvPr id="16" name="Bulle ronde 15"/>
          <p:cNvSpPr/>
          <p:nvPr/>
        </p:nvSpPr>
        <p:spPr>
          <a:xfrm>
            <a:off x="427447" y="2880032"/>
            <a:ext cx="2528723" cy="1056241"/>
          </a:xfrm>
          <a:prstGeom prst="wedgeEllipseCallout">
            <a:avLst>
              <a:gd name="adj1" fmla="val 69363"/>
              <a:gd name="adj2" fmla="val -359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sz="1050" dirty="0" smtClean="0">
                <a:solidFill>
                  <a:schemeClr val="tx1"/>
                </a:solidFill>
              </a:rPr>
              <a:t>L’accompagnement se met en place à votre demande, à l’initiative du SAF, ou encore sur proposition des professionnels en territoire (IEF, SEEF…)</a:t>
            </a:r>
            <a:endParaRPr lang="fr-FR" sz="1050" dirty="0">
              <a:solidFill>
                <a:schemeClr val="tx1"/>
              </a:solidFill>
            </a:endParaRPr>
          </a:p>
        </p:txBody>
      </p:sp>
      <p:sp>
        <p:nvSpPr>
          <p:cNvPr id="7" name="Bulle ronde 6"/>
          <p:cNvSpPr/>
          <p:nvPr/>
        </p:nvSpPr>
        <p:spPr>
          <a:xfrm>
            <a:off x="9735971" y="2880032"/>
            <a:ext cx="2072852" cy="1170618"/>
          </a:xfrm>
          <a:prstGeom prst="wedgeEllipseCallout">
            <a:avLst>
              <a:gd name="adj1" fmla="val -49048"/>
              <a:gd name="adj2" fmla="val 29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just"/>
            <a:r>
              <a:rPr lang="fr-FR" sz="1000" dirty="0" smtClean="0">
                <a:solidFill>
                  <a:schemeClr val="tx1"/>
                </a:solidFill>
              </a:rPr>
              <a:t>L’objectif commun reste que la prise en charge de l’enfant soit la plus  adaptée  possible, en lien avec sa  famille  naturelle.  </a:t>
            </a:r>
            <a:endParaRPr lang="fr-FR" sz="1000" dirty="0"/>
          </a:p>
        </p:txBody>
      </p:sp>
      <p:cxnSp>
        <p:nvCxnSpPr>
          <p:cNvPr id="18" name="Connecteur droit avec flèche 17"/>
          <p:cNvCxnSpPr>
            <a:stCxn id="7" idx="8"/>
          </p:cNvCxnSpPr>
          <p:nvPr/>
        </p:nvCxnSpPr>
        <p:spPr>
          <a:xfrm flipH="1">
            <a:off x="8917497" y="3500801"/>
            <a:ext cx="820378" cy="337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8791661" y="3059089"/>
            <a:ext cx="944310" cy="356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7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1084</Words>
  <Application>Microsoft Office PowerPoint</Application>
  <PresentationFormat>Grand écran</PresentationFormat>
  <Paragraphs>118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Le SERVICE de l’ACCUEIL FAMILIAL </vt:lpstr>
      <vt:lpstr>Présentation PowerPoint</vt:lpstr>
      <vt:lpstr>Assistants  familiaux  et  SAF : « mode d’emploi »</vt:lpstr>
    </vt:vector>
  </TitlesOfParts>
  <Company>CD27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Service D’Accueil familial</dc:title>
  <dc:creator>MOUFLIER Michele</dc:creator>
  <cp:lastModifiedBy>AVIGNON Aline</cp:lastModifiedBy>
  <cp:revision>127</cp:revision>
  <cp:lastPrinted>2023-09-04T13:42:27Z</cp:lastPrinted>
  <dcterms:created xsi:type="dcterms:W3CDTF">2020-11-25T07:24:12Z</dcterms:created>
  <dcterms:modified xsi:type="dcterms:W3CDTF">2023-11-07T15:20:01Z</dcterms:modified>
</cp:coreProperties>
</file>